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8"/>
    <a:srgbClr val="003300"/>
    <a:srgbClr val="FFFFFF"/>
    <a:srgbClr val="996600"/>
    <a:srgbClr val="F290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8D240-137E-4B0F-9CD0-B1D218240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BAD3-4DE9-41FF-B87B-4CFAB13B7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A8B07-EA41-4F68-9AFC-00C21D1EA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1FB4F-9BDA-4407-8974-EBC9DEA14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7F02B-35FE-4271-BD8A-BDBAB33A1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1CA7F-EACC-4C65-AAA6-57B147F77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9349C-62ED-4250-BC6C-70F930F9C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F7F26-3AE5-49B6-AF48-05130927B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8DCC9-194B-4A5B-BD5D-FF4BBAEEE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78C4D-FAC2-4C40-88F8-1E1278EBA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F567E-0571-4CAA-9BE0-1B1143CAC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0" name="Freeform 158"/>
          <p:cNvSpPr>
            <a:spLocks/>
          </p:cNvSpPr>
          <p:nvPr/>
        </p:nvSpPr>
        <p:spPr bwMode="gray">
          <a:xfrm>
            <a:off x="5321300" y="115888"/>
            <a:ext cx="3822700" cy="6765925"/>
          </a:xfrm>
          <a:custGeom>
            <a:avLst/>
            <a:gdLst/>
            <a:ahLst/>
            <a:cxnLst>
              <a:cxn ang="0">
                <a:pos x="882" y="17"/>
              </a:cxn>
              <a:cxn ang="0">
                <a:pos x="2105" y="2560"/>
              </a:cxn>
              <a:cxn ang="0">
                <a:pos x="0" y="4344"/>
              </a:cxn>
              <a:cxn ang="0">
                <a:pos x="1242" y="4352"/>
              </a:cxn>
              <a:cxn ang="0">
                <a:pos x="2336" y="2584"/>
              </a:cxn>
              <a:cxn ang="0">
                <a:pos x="1186" y="0"/>
              </a:cxn>
              <a:cxn ang="0">
                <a:pos x="882" y="17"/>
              </a:cxn>
            </a:cxnLst>
            <a:rect l="0" t="0" r="r" b="b"/>
            <a:pathLst>
              <a:path w="2502" h="4352">
                <a:moveTo>
                  <a:pt x="882" y="17"/>
                </a:moveTo>
                <a:cubicBezTo>
                  <a:pt x="2077" y="287"/>
                  <a:pt x="2361" y="1554"/>
                  <a:pt x="2105" y="2560"/>
                </a:cubicBezTo>
                <a:cubicBezTo>
                  <a:pt x="1849" y="3566"/>
                  <a:pt x="905" y="3993"/>
                  <a:pt x="0" y="4344"/>
                </a:cubicBezTo>
                <a:lnTo>
                  <a:pt x="1242" y="4352"/>
                </a:lnTo>
                <a:cubicBezTo>
                  <a:pt x="1563" y="4096"/>
                  <a:pt x="2205" y="3360"/>
                  <a:pt x="2336" y="2584"/>
                </a:cubicBezTo>
                <a:cubicBezTo>
                  <a:pt x="2468" y="1808"/>
                  <a:pt x="2502" y="416"/>
                  <a:pt x="1186" y="0"/>
                </a:cubicBezTo>
                <a:lnTo>
                  <a:pt x="882" y="17"/>
                </a:lnTo>
                <a:close/>
              </a:path>
            </a:pathLst>
          </a:custGeom>
          <a:gradFill rotWithShape="1">
            <a:gsLst>
              <a:gs pos="0">
                <a:srgbClr val="99FA72">
                  <a:gamma/>
                  <a:tint val="27451"/>
                  <a:invGamma/>
                </a:srgbClr>
              </a:gs>
              <a:gs pos="100000">
                <a:srgbClr val="99FA7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  <a:scene3d>
            <a:camera prst="legacyPerspectiveTopRight"/>
            <a:lightRig rig="legacyFlat4" dir="b"/>
          </a:scene3d>
          <a:sp3d extrusionH="354000" prstMaterial="legacyMetal">
            <a:bevelT w="13500" h="13500" prst="angle"/>
            <a:bevelB w="13500" h="13500" prst="angle"/>
            <a:extrusionClr>
              <a:srgbClr val="258F39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755650" y="1196975"/>
            <a:ext cx="7848600" cy="4859338"/>
            <a:chOff x="96" y="509"/>
            <a:chExt cx="5328" cy="3567"/>
          </a:xfrm>
        </p:grpSpPr>
        <p:grpSp>
          <p:nvGrpSpPr>
            <p:cNvPr id="3" name="Group 80"/>
            <p:cNvGrpSpPr>
              <a:grpSpLocks/>
            </p:cNvGrpSpPr>
            <p:nvPr/>
          </p:nvGrpSpPr>
          <p:grpSpPr bwMode="auto">
            <a:xfrm>
              <a:off x="252" y="509"/>
              <a:ext cx="630" cy="3548"/>
              <a:chOff x="252" y="509"/>
              <a:chExt cx="630" cy="3548"/>
            </a:xfrm>
          </p:grpSpPr>
          <p:sp>
            <p:nvSpPr>
              <p:cNvPr id="3153" name="Line 8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5"/>
            <p:cNvGrpSpPr>
              <a:grpSpLocks/>
            </p:cNvGrpSpPr>
            <p:nvPr/>
          </p:nvGrpSpPr>
          <p:grpSpPr bwMode="auto">
            <a:xfrm rot="5400000">
              <a:off x="1162" y="-387"/>
              <a:ext cx="3195" cy="5328"/>
              <a:chOff x="1636" y="772"/>
              <a:chExt cx="3663" cy="4098"/>
            </a:xfrm>
          </p:grpSpPr>
          <p:grpSp>
            <p:nvGrpSpPr>
              <p:cNvPr id="5" name="Group 86"/>
              <p:cNvGrpSpPr>
                <a:grpSpLocks/>
              </p:cNvGrpSpPr>
              <p:nvPr/>
            </p:nvGrpSpPr>
            <p:grpSpPr bwMode="auto">
              <a:xfrm>
                <a:off x="1636" y="783"/>
                <a:ext cx="734" cy="4087"/>
                <a:chOff x="1636" y="783"/>
                <a:chExt cx="734" cy="4087"/>
              </a:xfrm>
            </p:grpSpPr>
            <p:sp>
              <p:nvSpPr>
                <p:cNvPr id="3159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1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2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91"/>
              <p:cNvGrpSpPr>
                <a:grpSpLocks/>
              </p:cNvGrpSpPr>
              <p:nvPr/>
            </p:nvGrpSpPr>
            <p:grpSpPr bwMode="auto">
              <a:xfrm>
                <a:off x="2606" y="772"/>
                <a:ext cx="734" cy="4087"/>
                <a:chOff x="1636" y="783"/>
                <a:chExt cx="734" cy="4087"/>
              </a:xfrm>
            </p:grpSpPr>
            <p:sp>
              <p:nvSpPr>
                <p:cNvPr id="3164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5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6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6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9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7"/>
                <a:chOff x="1636" y="783"/>
                <a:chExt cx="734" cy="4087"/>
              </a:xfrm>
            </p:grpSpPr>
            <p:sp>
              <p:nvSpPr>
                <p:cNvPr id="3169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0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1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2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01"/>
              <p:cNvGrpSpPr>
                <a:grpSpLocks/>
              </p:cNvGrpSpPr>
              <p:nvPr/>
            </p:nvGrpSpPr>
            <p:grpSpPr bwMode="auto">
              <a:xfrm>
                <a:off x="4565" y="772"/>
                <a:ext cx="734" cy="4087"/>
                <a:chOff x="1636" y="783"/>
                <a:chExt cx="734" cy="4087"/>
              </a:xfrm>
            </p:grpSpPr>
            <p:sp>
              <p:nvSpPr>
                <p:cNvPr id="3174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5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10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3179" name="Line 10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0" name="Line 10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1" name="Line 10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2" name="Line 11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1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3184" name="Line 11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5" name="Line 11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6" name="Line 11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7" name="Line 11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11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3189" name="Line 11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0" name="Line 11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1" name="Line 11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2" name="Line 12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12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3194" name="Line 12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5" name="Line 12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6" name="Line 12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97" name="Line 12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12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3199" name="Line 12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0" name="Line 12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1" name="Line 12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02" name="Line 13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187450" y="5516563"/>
            <a:ext cx="742950" cy="742950"/>
          </a:xfrm>
          <a:prstGeom prst="rect">
            <a:avLst/>
          </a:prstGeom>
          <a:gradFill rotWithShape="1">
            <a:gsLst>
              <a:gs pos="0">
                <a:srgbClr val="99FA72"/>
              </a:gs>
              <a:gs pos="100000">
                <a:srgbClr val="99FA7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Freeform 27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29804"/>
                  <a:invGamma/>
                  <a:alpha val="77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500438"/>
            <a:ext cx="4811713" cy="576262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323850" y="5516563"/>
            <a:ext cx="742950" cy="74295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323850" y="4652963"/>
            <a:ext cx="741363" cy="7429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700213"/>
            <a:ext cx="6019800" cy="1470025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49" name="Picture 77" descr="b699cfd5b71900647f3ef56417be1aa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61000"/>
            <a:ext cx="865188" cy="865188"/>
          </a:xfrm>
          <a:prstGeom prst="rect">
            <a:avLst/>
          </a:prstGeom>
          <a:noFill/>
        </p:spPr>
      </p:pic>
      <p:pic>
        <p:nvPicPr>
          <p:cNvPr id="3225" name="Picture 153" descr="j0152694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15888"/>
            <a:ext cx="720725" cy="720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  <p:bldP spid="3100" grpId="0" animBg="1"/>
      <p:bldP spid="3105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38125"/>
            <a:ext cx="2058988" cy="5837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29325" cy="5837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u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38427-A393-4357-A94C-83AD21FECF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u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Freeform 25"/>
          <p:cNvSpPr>
            <a:spLocks/>
          </p:cNvSpPr>
          <p:nvPr/>
        </p:nvSpPr>
        <p:spPr bwMode="gray">
          <a:xfrm>
            <a:off x="96838" y="6381750"/>
            <a:ext cx="8970962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03188" y="64531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76438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8313" y="1341438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fld id="{44CE0C42-C4DB-4732-AA44-9EB8C44B0875}" type="datetimeFigureOut">
              <a:rPr lang="ru-RU" smtClean="0"/>
              <a:pPr/>
              <a:t>15.06.2010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92950" y="5445125"/>
            <a:ext cx="16160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D3D10126-A54B-43DB-BECF-12234BC9837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64" name="Picture 40" descr="j0152694"/>
          <p:cNvPicPr preferRelativeResize="0">
            <a:picLocks noChangeArrowheads="1" noChangeShapeType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43888" y="188913"/>
            <a:ext cx="720725" cy="720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3143248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u="sng" dirty="0" smtClean="0">
                <a:solidFill>
                  <a:schemeClr val="tx2"/>
                </a:solidFill>
              </a:rPr>
              <a:t>Занятие  2</a:t>
            </a:r>
            <a:endParaRPr lang="ru-RU" sz="9600" b="1" u="sn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428736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>
                    <a:lumMod val="50000"/>
                  </a:schemeClr>
                </a:solidFill>
              </a:rPr>
              <a:t>Логика </a:t>
            </a:r>
          </a:p>
          <a:p>
            <a:pPr algn="ctr"/>
            <a:r>
              <a:rPr lang="ru-RU" sz="5400" b="1" dirty="0" smtClean="0">
                <a:solidFill>
                  <a:schemeClr val="bg1">
                    <a:lumMod val="50000"/>
                  </a:schemeClr>
                </a:solidFill>
              </a:rPr>
              <a:t>для школьников</a:t>
            </a:r>
            <a:endParaRPr lang="ru-RU" sz="5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0"/>
            <a:ext cx="835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Рассказать о форме, цвете, вкусе 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FF"/>
                </a:solidFill>
              </a:rPr>
              <a:t>Задание 1</a:t>
            </a:r>
            <a:endParaRPr lang="ru-RU" sz="4400" b="1" dirty="0">
              <a:solidFill>
                <a:srgbClr val="FFFFFF"/>
              </a:solidFill>
            </a:endParaRPr>
          </a:p>
        </p:txBody>
      </p:sp>
      <p:pic>
        <p:nvPicPr>
          <p:cNvPr id="4" name="Рисунок 3" descr="1257698115_slivy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11715808"/>
            <a:ext cx="4724400" cy="4495800"/>
          </a:xfrm>
          <a:prstGeom prst="rect">
            <a:avLst/>
          </a:prstGeom>
        </p:spPr>
      </p:pic>
      <p:pic>
        <p:nvPicPr>
          <p:cNvPr id="5" name="Рисунок 4" descr="1257698115_slivy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24070" y="11868208"/>
            <a:ext cx="4724400" cy="4495800"/>
          </a:xfrm>
          <a:prstGeom prst="rect">
            <a:avLst/>
          </a:prstGeom>
        </p:spPr>
      </p:pic>
      <p:pic>
        <p:nvPicPr>
          <p:cNvPr id="7" name="Рисунок 6" descr="1257698115_slivy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 r="3599" b="3937"/>
          <a:stretch>
            <a:fillRect/>
          </a:stretch>
        </p:blipFill>
        <p:spPr>
          <a:xfrm>
            <a:off x="1500166" y="2214554"/>
            <a:ext cx="4143404" cy="39290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8" y="1857364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сливы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9" name="Рисунок 8" descr="768lemon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2285992"/>
            <a:ext cx="4214842" cy="40723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57818" y="1785926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лимона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3571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FF"/>
                </a:solidFill>
              </a:rPr>
              <a:t>Задание </a:t>
            </a:r>
            <a:r>
              <a:rPr lang="ru-RU" sz="4400" b="1" dirty="0" smtClean="0">
                <a:solidFill>
                  <a:srgbClr val="FFFFFF"/>
                </a:solidFill>
              </a:rPr>
              <a:t>2</a:t>
            </a:r>
            <a:endParaRPr lang="ru-RU" sz="44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3300"/>
                </a:solidFill>
              </a:rPr>
              <a:t>Сколько букв и слогов  в слове</a:t>
            </a:r>
            <a:endParaRPr lang="ru-RU" sz="4000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i_00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3071810"/>
            <a:ext cx="2287779" cy="1529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488" y="3143248"/>
            <a:ext cx="3786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морж</a:t>
            </a:r>
            <a:endParaRPr lang="ru-RU" sz="88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2928934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ru-RU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2928934"/>
            <a:ext cx="928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  <a:latin typeface="Arial Black" pitchFamily="34" charset="0"/>
              </a:rPr>
              <a:t>1</a:t>
            </a:r>
            <a:endParaRPr lang="ru-RU" sz="9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9" name="Рисунок 8" descr="1412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5074" y="2143116"/>
            <a:ext cx="1785950" cy="27247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86116" y="307181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2900E"/>
                </a:solidFill>
                <a:latin typeface="Arial Black" pitchFamily="34" charset="0"/>
              </a:rPr>
              <a:t>кот</a:t>
            </a:r>
            <a:endParaRPr lang="ru-RU" sz="9600" b="1" dirty="0">
              <a:solidFill>
                <a:srgbClr val="F2900E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3000372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  <a:latin typeface="Arial Black" pitchFamily="34" charset="0"/>
              </a:rPr>
              <a:t>1</a:t>
            </a:r>
            <a:endParaRPr lang="ru-RU" sz="9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2" name="Рисунок 11" descr="1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2500306"/>
            <a:ext cx="1902347" cy="257174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57488" y="3214686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996600"/>
                </a:solidFill>
                <a:latin typeface="Arial Black" pitchFamily="34" charset="0"/>
              </a:rPr>
              <a:t>метр</a:t>
            </a:r>
            <a:endParaRPr lang="ru-RU" sz="8800" b="1" dirty="0">
              <a:solidFill>
                <a:srgbClr val="9966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5140" y="3143248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endParaRPr lang="ru-RU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6710" y="3143248"/>
            <a:ext cx="928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  <a:latin typeface="Arial Black" pitchFamily="34" charset="0"/>
              </a:rPr>
              <a:t>1</a:t>
            </a:r>
            <a:endParaRPr lang="ru-RU" sz="9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3071810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endParaRPr lang="ru-RU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2"/>
      <p:bldP spid="13" grpId="0"/>
      <p:bldP spid="14" grpId="0"/>
      <p:bldP spid="15" grpId="0"/>
      <p:bldP spid="17" grpId="3"/>
      <p:bldP spid="17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FF"/>
                </a:solidFill>
              </a:rPr>
              <a:t>Задание 3</a:t>
            </a:r>
            <a:endParaRPr lang="ru-RU" sz="48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каких  цифр  состоит число </a:t>
            </a:r>
            <a:endParaRPr lang="ru-RU" sz="40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2357430"/>
            <a:ext cx="1714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0070C0"/>
                </a:solidFill>
                <a:latin typeface="Arial Black" pitchFamily="34" charset="0"/>
              </a:rPr>
              <a:t>3</a:t>
            </a:r>
            <a:endParaRPr lang="ru-RU" sz="20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2357430"/>
            <a:ext cx="20002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0070C0"/>
                </a:solidFill>
                <a:latin typeface="Arial Black" pitchFamily="34" charset="0"/>
              </a:rPr>
              <a:t>6</a:t>
            </a:r>
            <a:endParaRPr lang="ru-RU" sz="20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2428868"/>
            <a:ext cx="1714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20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2428868"/>
            <a:ext cx="20002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20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2428868"/>
            <a:ext cx="1714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7030A0"/>
                </a:solidFill>
                <a:latin typeface="Arial Black" pitchFamily="34" charset="0"/>
              </a:rPr>
              <a:t>2</a:t>
            </a:r>
            <a:endParaRPr lang="ru-RU" sz="200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428868"/>
            <a:ext cx="20002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b="1" dirty="0" smtClean="0">
                <a:solidFill>
                  <a:srgbClr val="7030A0"/>
                </a:solidFill>
                <a:latin typeface="Arial Black" pitchFamily="34" charset="0"/>
              </a:rPr>
              <a:t>4</a:t>
            </a:r>
            <a:endParaRPr lang="ru-RU" sz="200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animClr clrSpc="rgb">
                                      <p:cBhvr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2E33"/>
                                      </p:to>
                                    </p:animClr>
                                    <p:animClr clrSpc="rgb"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E33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animClr clrSpc="rgb">
                                      <p:cBhvr>
                                        <p:cTn id="7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7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animClr clrSpc="rgb">
                                      <p:cBhvr>
                                        <p:cTn id="1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32F2"/>
                                      </p:to>
                                    </p:animClr>
                                    <p:set>
                                      <p:cBhvr>
                                        <p:cTn id="1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1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3571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FF"/>
                </a:solidFill>
              </a:rPr>
              <a:t>Задание 4</a:t>
            </a:r>
            <a:endParaRPr lang="ru-RU" sz="44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3300"/>
                </a:solidFill>
              </a:rPr>
              <a:t>Назвать время года по перечисленным признакам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308"/>
                </a:solidFill>
              </a:rPr>
              <a:t>Жарко. Печёт солнце. День длинный.  Вода в реке тёплая. Дети купаются. На деревьях зелёная листва, на лугу много цветов. Летают бабочки и пчёлы.</a:t>
            </a:r>
            <a:endParaRPr lang="ru-RU" sz="2400" b="1" dirty="0">
              <a:solidFill>
                <a:srgbClr val="000308"/>
              </a:solidFill>
            </a:endParaRPr>
          </a:p>
        </p:txBody>
      </p:sp>
      <p:pic>
        <p:nvPicPr>
          <p:cNvPr id="5" name="Рисунок 4" descr="26708268_ug0ae1d3KTNJ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1551035"/>
            <a:ext cx="7067687" cy="530696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3571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FF"/>
                </a:solidFill>
              </a:rPr>
              <a:t>Задание </a:t>
            </a:r>
            <a:r>
              <a:rPr lang="ru-RU" sz="4400" b="1" dirty="0" smtClean="0">
                <a:solidFill>
                  <a:srgbClr val="FFFFFF"/>
                </a:solidFill>
              </a:rPr>
              <a:t>5</a:t>
            </a:r>
            <a:endParaRPr lang="ru-RU" sz="44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«Зашифрованное слово»</a:t>
            </a:r>
            <a:endParaRPr lang="ru-RU" sz="7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rgbClr val="003300"/>
                </a:solidFill>
              </a:rPr>
              <a:t>Составить слово из первых слогов данных слов</a:t>
            </a:r>
            <a:endParaRPr lang="ru-RU" sz="2800" u="sng" dirty="0">
              <a:solidFill>
                <a:srgbClr val="0033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2" y="2285992"/>
          <a:ext cx="8001056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1143008"/>
                <a:gridCol w="1143008"/>
                <a:gridCol w="1143008"/>
                <a:gridCol w="1143008"/>
                <a:gridCol w="1143008"/>
                <a:gridCol w="1143008"/>
              </a:tblGrid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Ш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2214554"/>
          <a:ext cx="8001056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8"/>
                <a:gridCol w="1143008"/>
                <a:gridCol w="1143008"/>
                <a:gridCol w="1143008"/>
                <a:gridCol w="1143008"/>
                <a:gridCol w="1143008"/>
                <a:gridCol w="1143008"/>
              </a:tblGrid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b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4907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Рисунок 8" descr="388373_3722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143116"/>
            <a:ext cx="5072098" cy="38040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571744"/>
            <a:ext cx="742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МОЛОДЦЫ!!!</a:t>
            </a:r>
            <a:endParaRPr lang="ru-RU" sz="8800" b="1" u="sng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204657">
            <a:off x="927032" y="2274838"/>
            <a:ext cx="728994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Lef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72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До следующей </a:t>
            </a:r>
          </a:p>
          <a:p>
            <a:pPr algn="ctr"/>
            <a:r>
              <a:rPr lang="ru-RU" sz="7200" b="1" u="sng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встречи!</a:t>
            </a:r>
            <a:endParaRPr lang="ru-RU" sz="7200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62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62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00"/>
                            </p:stCondLst>
                            <p:childTnLst>
                              <p:par>
                                <p:cTn id="1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900"/>
                            </p:stCondLst>
                            <p:childTnLst>
                              <p:par>
                                <p:cTn id="2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5" grpId="0"/>
      <p:bldP spid="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74TGp_natural_light_ani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574TGp_natu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74TGp_natural_light_ani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320</TotalTime>
  <Words>125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ind_0011_slide</vt:lpstr>
      <vt:lpstr>1_Default Design</vt:lpstr>
      <vt:lpstr>574TGp_natural_light_ani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31</cp:revision>
  <dcterms:created xsi:type="dcterms:W3CDTF">2010-06-15T06:35:33Z</dcterms:created>
  <dcterms:modified xsi:type="dcterms:W3CDTF">2010-06-15T18:19:01Z</dcterms:modified>
</cp:coreProperties>
</file>