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Layouts/slideLayout2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32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308"/>
    <a:srgbClr val="003300"/>
    <a:srgbClr val="FFFFFF"/>
    <a:srgbClr val="996600"/>
    <a:srgbClr val="F2900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CC8D240-137E-4B0F-9CD0-B1D2182403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9BBAD3-4DE9-41FF-B87B-4CFAB13B73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A8B07-EA41-4F68-9AFC-00C21D1EAB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1FB4F-9BDA-4407-8974-EBC9DEA144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67F02B-35FE-4271-BD8A-BDBAB33A17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1CA7F-EACC-4C65-AAA6-57B147F771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9349C-62ED-4250-BC6C-70F930F9C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F7F26-3AE5-49B6-AF48-05130927BF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8DCC9-194B-4A5B-BD5D-FF4BBAEEEB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578C4D-FAC2-4C40-88F8-1E1278EBA8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BF567E-0571-4CAA-9BE0-1B1143CACC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ut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0" name="Freeform 158"/>
          <p:cNvSpPr>
            <a:spLocks/>
          </p:cNvSpPr>
          <p:nvPr/>
        </p:nvSpPr>
        <p:spPr bwMode="gray">
          <a:xfrm>
            <a:off x="5321300" y="115888"/>
            <a:ext cx="3822700" cy="6765925"/>
          </a:xfrm>
          <a:custGeom>
            <a:avLst/>
            <a:gdLst/>
            <a:ahLst/>
            <a:cxnLst>
              <a:cxn ang="0">
                <a:pos x="882" y="17"/>
              </a:cxn>
              <a:cxn ang="0">
                <a:pos x="2105" y="2560"/>
              </a:cxn>
              <a:cxn ang="0">
                <a:pos x="0" y="4344"/>
              </a:cxn>
              <a:cxn ang="0">
                <a:pos x="1242" y="4352"/>
              </a:cxn>
              <a:cxn ang="0">
                <a:pos x="2336" y="2584"/>
              </a:cxn>
              <a:cxn ang="0">
                <a:pos x="1186" y="0"/>
              </a:cxn>
              <a:cxn ang="0">
                <a:pos x="882" y="17"/>
              </a:cxn>
            </a:cxnLst>
            <a:rect l="0" t="0" r="r" b="b"/>
            <a:pathLst>
              <a:path w="2502" h="4352">
                <a:moveTo>
                  <a:pt x="882" y="17"/>
                </a:moveTo>
                <a:cubicBezTo>
                  <a:pt x="2077" y="287"/>
                  <a:pt x="2361" y="1554"/>
                  <a:pt x="2105" y="2560"/>
                </a:cubicBezTo>
                <a:cubicBezTo>
                  <a:pt x="1849" y="3566"/>
                  <a:pt x="905" y="3993"/>
                  <a:pt x="0" y="4344"/>
                </a:cubicBezTo>
                <a:lnTo>
                  <a:pt x="1242" y="4352"/>
                </a:lnTo>
                <a:cubicBezTo>
                  <a:pt x="1563" y="4096"/>
                  <a:pt x="2205" y="3360"/>
                  <a:pt x="2336" y="2584"/>
                </a:cubicBezTo>
                <a:cubicBezTo>
                  <a:pt x="2468" y="1808"/>
                  <a:pt x="2502" y="416"/>
                  <a:pt x="1186" y="0"/>
                </a:cubicBezTo>
                <a:lnTo>
                  <a:pt x="882" y="17"/>
                </a:lnTo>
                <a:close/>
              </a:path>
            </a:pathLst>
          </a:custGeom>
          <a:gradFill rotWithShape="1">
            <a:gsLst>
              <a:gs pos="0">
                <a:srgbClr val="99FA72">
                  <a:gamma/>
                  <a:tint val="27451"/>
                  <a:invGamma/>
                </a:srgbClr>
              </a:gs>
              <a:gs pos="100000">
                <a:srgbClr val="99FA7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  <a:scene3d>
            <a:camera prst="legacyPerspectiveTopRight"/>
            <a:lightRig rig="legacyFlat4" dir="b"/>
          </a:scene3d>
          <a:sp3d extrusionH="354000" prstMaterial="legacyMetal">
            <a:bevelT w="13500" h="13500" prst="angle"/>
            <a:bevelB w="13500" h="13500" prst="angle"/>
            <a:extrusionClr>
              <a:srgbClr val="258F39"/>
            </a:extrusionClr>
          </a:sp3d>
        </p:spPr>
        <p:txBody>
          <a:bodyPr>
            <a:flatTx/>
          </a:bodyPr>
          <a:lstStyle/>
          <a:p>
            <a:endParaRPr lang="ru-RU"/>
          </a:p>
        </p:txBody>
      </p:sp>
      <p:grpSp>
        <p:nvGrpSpPr>
          <p:cNvPr id="2" name="Group 79"/>
          <p:cNvGrpSpPr>
            <a:grpSpLocks/>
          </p:cNvGrpSpPr>
          <p:nvPr/>
        </p:nvGrpSpPr>
        <p:grpSpPr bwMode="auto">
          <a:xfrm>
            <a:off x="755650" y="1196975"/>
            <a:ext cx="7848600" cy="4859338"/>
            <a:chOff x="96" y="509"/>
            <a:chExt cx="5328" cy="3567"/>
          </a:xfrm>
        </p:grpSpPr>
        <p:grpSp>
          <p:nvGrpSpPr>
            <p:cNvPr id="3" name="Group 80"/>
            <p:cNvGrpSpPr>
              <a:grpSpLocks/>
            </p:cNvGrpSpPr>
            <p:nvPr/>
          </p:nvGrpSpPr>
          <p:grpSpPr bwMode="auto">
            <a:xfrm>
              <a:off x="252" y="509"/>
              <a:ext cx="630" cy="3548"/>
              <a:chOff x="252" y="509"/>
              <a:chExt cx="630" cy="3548"/>
            </a:xfrm>
          </p:grpSpPr>
          <p:sp>
            <p:nvSpPr>
              <p:cNvPr id="3153" name="Line 81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54" name="Line 82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55" name="Line 83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56" name="Line 84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4" name="Group 85"/>
            <p:cNvGrpSpPr>
              <a:grpSpLocks/>
            </p:cNvGrpSpPr>
            <p:nvPr/>
          </p:nvGrpSpPr>
          <p:grpSpPr bwMode="auto">
            <a:xfrm rot="5400000">
              <a:off x="1162" y="-387"/>
              <a:ext cx="3195" cy="5328"/>
              <a:chOff x="1636" y="772"/>
              <a:chExt cx="3663" cy="4098"/>
            </a:xfrm>
          </p:grpSpPr>
          <p:grpSp>
            <p:nvGrpSpPr>
              <p:cNvPr id="5" name="Group 86"/>
              <p:cNvGrpSpPr>
                <a:grpSpLocks/>
              </p:cNvGrpSpPr>
              <p:nvPr/>
            </p:nvGrpSpPr>
            <p:grpSpPr bwMode="auto">
              <a:xfrm>
                <a:off x="1636" y="783"/>
                <a:ext cx="734" cy="4087"/>
                <a:chOff x="1636" y="783"/>
                <a:chExt cx="734" cy="4087"/>
              </a:xfrm>
            </p:grpSpPr>
            <p:sp>
              <p:nvSpPr>
                <p:cNvPr id="3159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60" name="Line 88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61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62" name="Line 90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91"/>
              <p:cNvGrpSpPr>
                <a:grpSpLocks/>
              </p:cNvGrpSpPr>
              <p:nvPr/>
            </p:nvGrpSpPr>
            <p:grpSpPr bwMode="auto">
              <a:xfrm>
                <a:off x="2606" y="772"/>
                <a:ext cx="734" cy="4087"/>
                <a:chOff x="1636" y="783"/>
                <a:chExt cx="734" cy="4087"/>
              </a:xfrm>
            </p:grpSpPr>
            <p:sp>
              <p:nvSpPr>
                <p:cNvPr id="3164" name="Line 92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65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66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67" name="Line 95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7" name="Group 96"/>
              <p:cNvGrpSpPr>
                <a:grpSpLocks/>
              </p:cNvGrpSpPr>
              <p:nvPr/>
            </p:nvGrpSpPr>
            <p:grpSpPr bwMode="auto">
              <a:xfrm>
                <a:off x="3595" y="783"/>
                <a:ext cx="734" cy="4087"/>
                <a:chOff x="1636" y="783"/>
                <a:chExt cx="734" cy="4087"/>
              </a:xfrm>
            </p:grpSpPr>
            <p:sp>
              <p:nvSpPr>
                <p:cNvPr id="3169" name="Line 97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70" name="Line 98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71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72" name="Line 100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101"/>
              <p:cNvGrpSpPr>
                <a:grpSpLocks/>
              </p:cNvGrpSpPr>
              <p:nvPr/>
            </p:nvGrpSpPr>
            <p:grpSpPr bwMode="auto">
              <a:xfrm>
                <a:off x="4565" y="772"/>
                <a:ext cx="734" cy="4087"/>
                <a:chOff x="1636" y="783"/>
                <a:chExt cx="734" cy="4087"/>
              </a:xfrm>
            </p:grpSpPr>
            <p:sp>
              <p:nvSpPr>
                <p:cNvPr id="3174" name="Line 102"/>
                <p:cNvSpPr>
                  <a:spLocks noChangeShapeType="1"/>
                </p:cNvSpPr>
                <p:nvPr/>
              </p:nvSpPr>
              <p:spPr bwMode="auto">
                <a:xfrm flipV="1">
                  <a:off x="1636" y="82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75" name="Line 103"/>
                <p:cNvSpPr>
                  <a:spLocks noChangeShapeType="1"/>
                </p:cNvSpPr>
                <p:nvPr/>
              </p:nvSpPr>
              <p:spPr bwMode="auto">
                <a:xfrm flipV="1">
                  <a:off x="1882" y="783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76" name="Line 104"/>
                <p:cNvSpPr>
                  <a:spLocks noChangeShapeType="1"/>
                </p:cNvSpPr>
                <p:nvPr/>
              </p:nvSpPr>
              <p:spPr bwMode="auto">
                <a:xfrm flipV="1">
                  <a:off x="2124" y="805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177" name="Line 105"/>
                <p:cNvSpPr>
                  <a:spLocks noChangeShapeType="1"/>
                </p:cNvSpPr>
                <p:nvPr/>
              </p:nvSpPr>
              <p:spPr bwMode="auto">
                <a:xfrm flipV="1">
                  <a:off x="2370" y="818"/>
                  <a:ext cx="0" cy="4045"/>
                </a:xfrm>
                <a:prstGeom prst="line">
                  <a:avLst/>
                </a:prstGeom>
                <a:noFill/>
                <a:ln w="12700">
                  <a:solidFill>
                    <a:srgbClr val="C0C0C0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106"/>
            <p:cNvGrpSpPr>
              <a:grpSpLocks/>
            </p:cNvGrpSpPr>
            <p:nvPr/>
          </p:nvGrpSpPr>
          <p:grpSpPr bwMode="auto">
            <a:xfrm>
              <a:off x="1104" y="528"/>
              <a:ext cx="630" cy="3548"/>
              <a:chOff x="252" y="509"/>
              <a:chExt cx="630" cy="3548"/>
            </a:xfrm>
          </p:grpSpPr>
          <p:sp>
            <p:nvSpPr>
              <p:cNvPr id="3179" name="Line 10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0" name="Line 10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1" name="Line 10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2" name="Line 11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" name="Group 111"/>
            <p:cNvGrpSpPr>
              <a:grpSpLocks/>
            </p:cNvGrpSpPr>
            <p:nvPr/>
          </p:nvGrpSpPr>
          <p:grpSpPr bwMode="auto">
            <a:xfrm>
              <a:off x="1968" y="528"/>
              <a:ext cx="630" cy="3548"/>
              <a:chOff x="252" y="509"/>
              <a:chExt cx="630" cy="3548"/>
            </a:xfrm>
          </p:grpSpPr>
          <p:sp>
            <p:nvSpPr>
              <p:cNvPr id="3184" name="Line 112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5" name="Line 11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6" name="Line 114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87" name="Line 115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1" name="Group 116"/>
            <p:cNvGrpSpPr>
              <a:grpSpLocks/>
            </p:cNvGrpSpPr>
            <p:nvPr/>
          </p:nvGrpSpPr>
          <p:grpSpPr bwMode="auto">
            <a:xfrm>
              <a:off x="2832" y="528"/>
              <a:ext cx="630" cy="3548"/>
              <a:chOff x="252" y="509"/>
              <a:chExt cx="630" cy="3548"/>
            </a:xfrm>
          </p:grpSpPr>
          <p:sp>
            <p:nvSpPr>
              <p:cNvPr id="3189" name="Line 11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90" name="Line 11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91" name="Line 11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92" name="Line 12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121"/>
            <p:cNvGrpSpPr>
              <a:grpSpLocks/>
            </p:cNvGrpSpPr>
            <p:nvPr/>
          </p:nvGrpSpPr>
          <p:grpSpPr bwMode="auto">
            <a:xfrm>
              <a:off x="3659" y="528"/>
              <a:ext cx="630" cy="3548"/>
              <a:chOff x="252" y="509"/>
              <a:chExt cx="630" cy="3548"/>
            </a:xfrm>
          </p:grpSpPr>
          <p:sp>
            <p:nvSpPr>
              <p:cNvPr id="3194" name="Line 122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95" name="Line 123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96" name="Line 124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97" name="Line 125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3" name="Group 126"/>
            <p:cNvGrpSpPr>
              <a:grpSpLocks/>
            </p:cNvGrpSpPr>
            <p:nvPr/>
          </p:nvGrpSpPr>
          <p:grpSpPr bwMode="auto">
            <a:xfrm>
              <a:off x="4505" y="528"/>
              <a:ext cx="630" cy="3548"/>
              <a:chOff x="252" y="509"/>
              <a:chExt cx="630" cy="3548"/>
            </a:xfrm>
          </p:grpSpPr>
          <p:sp>
            <p:nvSpPr>
              <p:cNvPr id="3199" name="Line 127"/>
              <p:cNvSpPr>
                <a:spLocks noChangeShapeType="1"/>
              </p:cNvSpPr>
              <p:nvPr/>
            </p:nvSpPr>
            <p:spPr bwMode="auto">
              <a:xfrm flipV="1">
                <a:off x="252" y="517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00" name="Line 128"/>
              <p:cNvSpPr>
                <a:spLocks noChangeShapeType="1"/>
              </p:cNvSpPr>
              <p:nvPr/>
            </p:nvSpPr>
            <p:spPr bwMode="auto">
              <a:xfrm flipV="1">
                <a:off x="455" y="509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01" name="Line 129"/>
              <p:cNvSpPr>
                <a:spLocks noChangeShapeType="1"/>
              </p:cNvSpPr>
              <p:nvPr/>
            </p:nvSpPr>
            <p:spPr bwMode="auto">
              <a:xfrm flipV="1">
                <a:off x="672" y="528"/>
                <a:ext cx="0" cy="3529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02" name="Line 130"/>
              <p:cNvSpPr>
                <a:spLocks noChangeShapeType="1"/>
              </p:cNvSpPr>
              <p:nvPr/>
            </p:nvSpPr>
            <p:spPr bwMode="auto">
              <a:xfrm flipV="1">
                <a:off x="882" y="528"/>
                <a:ext cx="0" cy="3528"/>
              </a:xfrm>
              <a:prstGeom prst="line">
                <a:avLst/>
              </a:prstGeom>
              <a:noFill/>
              <a:ln w="12700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187450" y="5516563"/>
            <a:ext cx="742950" cy="742950"/>
          </a:xfrm>
          <a:prstGeom prst="rect">
            <a:avLst/>
          </a:prstGeom>
          <a:gradFill rotWithShape="1">
            <a:gsLst>
              <a:gs pos="0">
                <a:srgbClr val="99FA72"/>
              </a:gs>
              <a:gs pos="100000">
                <a:srgbClr val="99FA72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99" name="Freeform 27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29804"/>
                  <a:invGamma/>
                  <a:alpha val="77000"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3500438"/>
            <a:ext cx="4811713" cy="576262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chemeClr val="tx2"/>
                </a:solidFill>
                <a:latin typeface="Times New Roman" pitchFamily="18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323850" y="5516563"/>
            <a:ext cx="742950" cy="742950"/>
          </a:xfrm>
          <a:prstGeom prst="rect">
            <a:avLst/>
          </a:prstGeom>
          <a:gradFill rotWithShape="1"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323850" y="4652963"/>
            <a:ext cx="741363" cy="742950"/>
          </a:xfrm>
          <a:prstGeom prst="rect">
            <a:avLst/>
          </a:prstGeom>
          <a:gradFill rotWithShape="1">
            <a:gsLst>
              <a:gs pos="0">
                <a:schemeClr val="bg1">
                  <a:alpha val="50000"/>
                </a:schemeClr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250" y="1700213"/>
            <a:ext cx="6019800" cy="1470025"/>
          </a:xfrm>
        </p:spPr>
        <p:txBody>
          <a:bodyPr/>
          <a:lstStyle>
            <a:lvl1pPr algn="r">
              <a:defRPr sz="4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pic>
        <p:nvPicPr>
          <p:cNvPr id="3149" name="Picture 77" descr="b699cfd5b71900647f3ef56417be1aa7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5461000"/>
            <a:ext cx="865188" cy="865188"/>
          </a:xfrm>
          <a:prstGeom prst="rect">
            <a:avLst/>
          </a:prstGeom>
          <a:noFill/>
        </p:spPr>
      </p:pic>
      <p:pic>
        <p:nvPicPr>
          <p:cNvPr id="3225" name="Picture 153" descr="j0152694"/>
          <p:cNvPicPr preferRelativeResize="0">
            <a:picLocks noChangeArrowheads="1" noChangeShapeType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85113" y="115888"/>
            <a:ext cx="720725" cy="7207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9" grpId="0" animBg="1"/>
      <p:bldP spid="3100" grpId="0" animBg="1"/>
      <p:bldP spid="3105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8313" y="1341438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9313" y="1341438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8925" y="238125"/>
            <a:ext cx="2058988" cy="58372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29325" cy="58372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ut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9638427-A393-4357-A94C-83AD21FECFD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cut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Freeform 25"/>
          <p:cNvSpPr>
            <a:spLocks/>
          </p:cNvSpPr>
          <p:nvPr/>
        </p:nvSpPr>
        <p:spPr bwMode="gray">
          <a:xfrm>
            <a:off x="96838" y="6381750"/>
            <a:ext cx="8970962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103188" y="64531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1" name="Freeform 27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1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path path="rect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7643813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68313" y="1341438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fld id="{44CE0C42-C4DB-4732-AA44-9EB8C44B0875}" type="datetimeFigureOut">
              <a:rPr lang="ru-RU" smtClean="0"/>
              <a:pPr/>
              <a:t>15.06.2010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092950" y="5445125"/>
            <a:ext cx="161607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D3D10126-A54B-43DB-BECF-12234BC9837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64" name="Picture 40" descr="j0152694"/>
          <p:cNvPicPr preferRelativeResize="0">
            <a:picLocks noChangeArrowheads="1" noChangeShapeType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243888" y="188913"/>
            <a:ext cx="720725" cy="7207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cut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28728" y="3143248"/>
            <a:ext cx="71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u="sng" dirty="0" smtClean="0">
                <a:solidFill>
                  <a:schemeClr val="tx2"/>
                </a:solidFill>
              </a:rPr>
              <a:t>Занятие  2</a:t>
            </a:r>
            <a:endParaRPr lang="ru-RU" sz="9600" b="1" u="sng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1428736"/>
            <a:ext cx="72152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>
                    <a:lumMod val="50000"/>
                  </a:schemeClr>
                </a:solidFill>
              </a:rPr>
              <a:t>Логика </a:t>
            </a:r>
          </a:p>
          <a:p>
            <a:pPr algn="ctr"/>
            <a:r>
              <a:rPr lang="ru-RU" sz="5400" b="1" dirty="0" smtClean="0">
                <a:solidFill>
                  <a:schemeClr val="bg1">
                    <a:lumMod val="50000"/>
                  </a:schemeClr>
                </a:solidFill>
              </a:rPr>
              <a:t>для школьников</a:t>
            </a:r>
            <a:endParaRPr lang="ru-RU" sz="54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285860"/>
            <a:ext cx="83582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Рассказать о форме, цвете, вкусе </a:t>
            </a:r>
            <a:endParaRPr lang="ru-RU" sz="3600" b="1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285728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FFFF"/>
                </a:solidFill>
              </a:rPr>
              <a:t>Задание 1</a:t>
            </a:r>
            <a:endParaRPr lang="ru-RU" sz="4400" b="1" dirty="0">
              <a:solidFill>
                <a:srgbClr val="FFFFFF"/>
              </a:solidFill>
            </a:endParaRPr>
          </a:p>
        </p:txBody>
      </p:sp>
      <p:pic>
        <p:nvPicPr>
          <p:cNvPr id="4" name="Рисунок 3" descr="1257698115_slivy.jpe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71670" y="11715808"/>
            <a:ext cx="4724400" cy="4495800"/>
          </a:xfrm>
          <a:prstGeom prst="rect">
            <a:avLst/>
          </a:prstGeom>
        </p:spPr>
      </p:pic>
      <p:pic>
        <p:nvPicPr>
          <p:cNvPr id="5" name="Рисунок 4" descr="1257698115_slivy.jpe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24070" y="11868208"/>
            <a:ext cx="4724400" cy="4495800"/>
          </a:xfrm>
          <a:prstGeom prst="rect">
            <a:avLst/>
          </a:prstGeom>
        </p:spPr>
      </p:pic>
      <p:pic>
        <p:nvPicPr>
          <p:cNvPr id="7" name="Рисунок 6" descr="1257698115_slivy.jpeg"/>
          <p:cNvPicPr>
            <a:picLocks noChangeAspect="1"/>
          </p:cNvPicPr>
          <p:nvPr/>
        </p:nvPicPr>
        <p:blipFill>
          <a:blip r:embed="rId2">
            <a:clrChange>
              <a:clrFrom>
                <a:srgbClr val="FDFEFF"/>
              </a:clrFrom>
              <a:clrTo>
                <a:srgbClr val="FDFEFF">
                  <a:alpha val="0"/>
                </a:srgbClr>
              </a:clrTo>
            </a:clrChange>
          </a:blip>
          <a:srcRect r="3599" b="3937"/>
          <a:stretch>
            <a:fillRect/>
          </a:stretch>
        </p:blipFill>
        <p:spPr>
          <a:xfrm>
            <a:off x="1500166" y="2214554"/>
            <a:ext cx="4143404" cy="392909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15008" y="1857364"/>
            <a:ext cx="3143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7030A0"/>
                </a:solidFill>
              </a:rPr>
              <a:t>сливы</a:t>
            </a:r>
            <a:endParaRPr lang="ru-RU" sz="6000" b="1" dirty="0">
              <a:solidFill>
                <a:srgbClr val="7030A0"/>
              </a:solidFill>
            </a:endParaRPr>
          </a:p>
        </p:txBody>
      </p:sp>
      <p:pic>
        <p:nvPicPr>
          <p:cNvPr id="9" name="Рисунок 8" descr="768lemon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1538" y="2285992"/>
            <a:ext cx="4214842" cy="407231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357818" y="1785926"/>
            <a:ext cx="350046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00B050"/>
                </a:solidFill>
              </a:rPr>
              <a:t>лимона</a:t>
            </a:r>
            <a:endParaRPr lang="ru-RU" sz="6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8" grpId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3571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FFFF"/>
                </a:solidFill>
              </a:rPr>
              <a:t>Задание </a:t>
            </a:r>
            <a:r>
              <a:rPr lang="ru-RU" sz="4400" b="1" dirty="0" smtClean="0">
                <a:solidFill>
                  <a:srgbClr val="FFFFFF"/>
                </a:solidFill>
              </a:rPr>
              <a:t>2</a:t>
            </a:r>
            <a:endParaRPr lang="ru-RU" sz="4400" b="1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501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003300"/>
                </a:solidFill>
              </a:rPr>
              <a:t>Сколько букв и слогов  в слове</a:t>
            </a:r>
            <a:endParaRPr lang="ru-RU" sz="4000" dirty="0">
              <a:solidFill>
                <a:srgbClr val="003300"/>
              </a:solidFill>
            </a:endParaRPr>
          </a:p>
        </p:txBody>
      </p:sp>
      <p:pic>
        <p:nvPicPr>
          <p:cNvPr id="4" name="Рисунок 3" descr="i_008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910" y="3071810"/>
            <a:ext cx="2287779" cy="152942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57488" y="3143248"/>
            <a:ext cx="37862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dirty="0" smtClean="0">
                <a:solidFill>
                  <a:schemeClr val="bg1">
                    <a:lumMod val="50000"/>
                  </a:schemeClr>
                </a:solidFill>
                <a:latin typeface="Arial Black" pitchFamily="34" charset="0"/>
              </a:rPr>
              <a:t>морж</a:t>
            </a:r>
            <a:endParaRPr lang="ru-RU" sz="8800" b="1" dirty="0">
              <a:solidFill>
                <a:schemeClr val="bg1">
                  <a:lumMod val="50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5140" y="2928934"/>
            <a:ext cx="10001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Arial Black" pitchFamily="34" charset="0"/>
              </a:rPr>
              <a:t>4</a:t>
            </a:r>
            <a:endParaRPr lang="ru-RU" sz="9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86710" y="2928934"/>
            <a:ext cx="928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  <a:latin typeface="Arial Black" pitchFamily="34" charset="0"/>
              </a:rPr>
              <a:t>1</a:t>
            </a:r>
            <a:endParaRPr lang="ru-RU" sz="96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9" name="Рисунок 8" descr="14122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15074" y="2143116"/>
            <a:ext cx="1785950" cy="272470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286116" y="3071810"/>
            <a:ext cx="250033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F2900E"/>
                </a:solidFill>
                <a:latin typeface="Arial Black" pitchFamily="34" charset="0"/>
              </a:rPr>
              <a:t>кот</a:t>
            </a:r>
            <a:endParaRPr lang="ru-RU" sz="9600" b="1" dirty="0">
              <a:solidFill>
                <a:srgbClr val="F2900E"/>
              </a:solidFill>
              <a:latin typeface="Arial Black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3000372"/>
            <a:ext cx="10001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  <a:latin typeface="Arial Black" pitchFamily="34" charset="0"/>
              </a:rPr>
              <a:t>1</a:t>
            </a:r>
            <a:endParaRPr lang="ru-RU" sz="96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pic>
        <p:nvPicPr>
          <p:cNvPr id="12" name="Рисунок 11" descr="118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2910" y="2500306"/>
            <a:ext cx="1902347" cy="257174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57488" y="3214686"/>
            <a:ext cx="38576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996600"/>
                </a:solidFill>
                <a:latin typeface="Arial Black" pitchFamily="34" charset="0"/>
              </a:rPr>
              <a:t>метр</a:t>
            </a:r>
            <a:endParaRPr lang="ru-RU" sz="8800" b="1" dirty="0">
              <a:solidFill>
                <a:srgbClr val="996600"/>
              </a:solidFill>
              <a:latin typeface="Arial Black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15140" y="3143248"/>
            <a:ext cx="10001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Arial Black" pitchFamily="34" charset="0"/>
              </a:rPr>
              <a:t>4</a:t>
            </a:r>
            <a:endParaRPr lang="ru-RU" sz="9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86710" y="3143248"/>
            <a:ext cx="9286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0070C0"/>
                </a:solidFill>
                <a:latin typeface="Arial Black" pitchFamily="34" charset="0"/>
              </a:rPr>
              <a:t>1</a:t>
            </a:r>
            <a:endParaRPr lang="ru-RU" sz="96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282" y="3071810"/>
            <a:ext cx="10001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600" b="1" dirty="0" smtClean="0">
                <a:solidFill>
                  <a:srgbClr val="C00000"/>
                </a:solidFill>
                <a:latin typeface="Arial Black" pitchFamily="34" charset="0"/>
              </a:rPr>
              <a:t>3</a:t>
            </a:r>
            <a:endParaRPr lang="ru-RU" sz="9600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53" presetClass="exit" presetSubtype="0" fill="hold" grpId="4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5" grpId="1"/>
      <p:bldP spid="6" grpId="0"/>
      <p:bldP spid="6" grpId="1"/>
      <p:bldP spid="7" grpId="0"/>
      <p:bldP spid="7" grpId="1"/>
      <p:bldP spid="10" grpId="0"/>
      <p:bldP spid="10" grpId="1"/>
      <p:bldP spid="11" grpId="0"/>
      <p:bldP spid="11" grpId="2"/>
      <p:bldP spid="13" grpId="0"/>
      <p:bldP spid="14" grpId="0"/>
      <p:bldP spid="15" grpId="0"/>
      <p:bldP spid="17" grpId="3"/>
      <p:bldP spid="17" grpId="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34290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FFFF"/>
                </a:solidFill>
              </a:rPr>
              <a:t>Задание 3</a:t>
            </a:r>
            <a:endParaRPr lang="ru-RU" sz="4800" b="1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285860"/>
            <a:ext cx="84296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Из каких  цифр  состоит число </a:t>
            </a:r>
            <a:endParaRPr lang="ru-RU" sz="4000" dirty="0">
              <a:solidFill>
                <a:srgbClr val="00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86050" y="2357430"/>
            <a:ext cx="1714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b="1" dirty="0" smtClean="0">
                <a:solidFill>
                  <a:srgbClr val="0070C0"/>
                </a:solidFill>
                <a:latin typeface="Arial Black" pitchFamily="34" charset="0"/>
              </a:rPr>
              <a:t>3</a:t>
            </a:r>
            <a:endParaRPr lang="ru-RU" sz="20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9124" y="2357430"/>
            <a:ext cx="20002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b="1" dirty="0" smtClean="0">
                <a:solidFill>
                  <a:srgbClr val="0070C0"/>
                </a:solidFill>
                <a:latin typeface="Arial Black" pitchFamily="34" charset="0"/>
              </a:rPr>
              <a:t>6</a:t>
            </a:r>
            <a:endParaRPr lang="ru-RU" sz="20000" b="1" dirty="0">
              <a:solidFill>
                <a:srgbClr val="0070C0"/>
              </a:solidFill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0364" y="2428868"/>
            <a:ext cx="1714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b="1" dirty="0" smtClean="0">
                <a:solidFill>
                  <a:srgbClr val="FF0000"/>
                </a:solidFill>
                <a:latin typeface="Arial Black" pitchFamily="34" charset="0"/>
              </a:rPr>
              <a:t>1</a:t>
            </a:r>
            <a:endParaRPr lang="ru-RU" sz="20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0562" y="2428868"/>
            <a:ext cx="20002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b="1" dirty="0" smtClean="0">
                <a:solidFill>
                  <a:srgbClr val="FF0000"/>
                </a:solidFill>
                <a:latin typeface="Arial Black" pitchFamily="34" charset="0"/>
              </a:rPr>
              <a:t>5</a:t>
            </a:r>
            <a:endParaRPr lang="ru-RU" sz="20000" b="1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8926" y="2428868"/>
            <a:ext cx="17145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b="1" dirty="0" smtClean="0">
                <a:solidFill>
                  <a:srgbClr val="7030A0"/>
                </a:solidFill>
                <a:latin typeface="Arial Black" pitchFamily="34" charset="0"/>
              </a:rPr>
              <a:t>2</a:t>
            </a:r>
            <a:endParaRPr lang="ru-RU" sz="200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29124" y="2428868"/>
            <a:ext cx="200026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0" b="1" dirty="0" smtClean="0">
                <a:solidFill>
                  <a:srgbClr val="7030A0"/>
                </a:solidFill>
                <a:latin typeface="Arial Black" pitchFamily="34" charset="0"/>
              </a:rPr>
              <a:t>4</a:t>
            </a:r>
            <a:endParaRPr lang="ru-RU" sz="20000" b="1" dirty="0">
              <a:solidFill>
                <a:srgbClr val="7030A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232F2"/>
                                      </p:to>
                                    </p:animClr>
                                    <p:animClr clrSpc="rgb">
                                      <p:cBhvr>
                                        <p:cTn id="3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2F2"/>
                                      </p:to>
                                    </p:animClr>
                                    <p:set>
                                      <p:cBhvr>
                                        <p:cTn id="3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62E33"/>
                                      </p:to>
                                    </p:animClr>
                                    <p:animClr clrSpc="rgb">
                                      <p:cBhvr>
                                        <p:cTn id="4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62E33"/>
                                      </p:to>
                                    </p:animClr>
                                    <p:set>
                                      <p:cBhvr>
                                        <p:cTn id="4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7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232F2"/>
                                      </p:to>
                                    </p:animClr>
                                    <p:animClr clrSpc="rgb">
                                      <p:cBhvr>
                                        <p:cTn id="7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2F2"/>
                                      </p:to>
                                    </p:animClr>
                                    <p:set>
                                      <p:cBhvr>
                                        <p:cTn id="7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7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7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>
                                      <p:cBhvr>
                                        <p:cTn id="7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8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0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232F2"/>
                                      </p:to>
                                    </p:animClr>
                                    <p:animClr clrSpc="rgb">
                                      <p:cBhvr>
                                        <p:cTn id="1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2F2"/>
                                      </p:to>
                                    </p:animClr>
                                    <p:set>
                                      <p:cBhvr>
                                        <p:cTn id="111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1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3" presetClass="emph" presetSubtype="0" fill="remove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>
                                      <p:cBhvr>
                                        <p:cTn id="11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1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2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xit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53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4" grpId="2"/>
      <p:bldP spid="5" grpId="0"/>
      <p:bldP spid="5" grpId="1"/>
      <p:bldP spid="5" grpId="2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3571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FFFF"/>
                </a:solidFill>
              </a:rPr>
              <a:t>Задание 4</a:t>
            </a:r>
            <a:endParaRPr lang="ru-RU" sz="4400" b="1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5011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3200" dirty="0" smtClean="0">
                <a:solidFill>
                  <a:srgbClr val="003300"/>
                </a:solidFill>
              </a:rPr>
              <a:t>Назвать время года по перечисленным признакам</a:t>
            </a:r>
            <a:endParaRPr lang="ru-RU" sz="3200" dirty="0">
              <a:solidFill>
                <a:srgbClr val="00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228599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0308"/>
                </a:solidFill>
              </a:rPr>
              <a:t>Жарко. Печёт солнце. День длинный.  Вода в реке тёплая. Дети купаются. На деревьях зелёная листва, на лугу много цветов. Летают бабочки и пчёлы.</a:t>
            </a:r>
            <a:endParaRPr lang="ru-RU" sz="2400" b="1" dirty="0">
              <a:solidFill>
                <a:srgbClr val="000308"/>
              </a:solidFill>
            </a:endParaRPr>
          </a:p>
        </p:txBody>
      </p:sp>
      <p:pic>
        <p:nvPicPr>
          <p:cNvPr id="5" name="Рисунок 4" descr="26708268_ug0ae1d3KTNJ.gif"/>
          <p:cNvPicPr>
            <a:picLocks noChangeAspect="1"/>
          </p:cNvPicPr>
          <p:nvPr/>
        </p:nvPicPr>
        <p:blipFill>
          <a:blip r:embed="rId2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42976" y="1551035"/>
            <a:ext cx="7067687" cy="5306965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tx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35719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FFFF"/>
                </a:solidFill>
              </a:rPr>
              <a:t>Задание </a:t>
            </a:r>
            <a:r>
              <a:rPr lang="ru-RU" sz="4400" b="1" dirty="0" smtClean="0">
                <a:solidFill>
                  <a:srgbClr val="FFFFFF"/>
                </a:solidFill>
              </a:rPr>
              <a:t>5</a:t>
            </a:r>
            <a:endParaRPr lang="ru-RU" sz="4400" b="1" dirty="0">
              <a:solidFill>
                <a:srgbClr val="FF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000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«Зашифрованное слово»</a:t>
            </a:r>
            <a:endParaRPr lang="ru-RU" sz="7000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214422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ru-RU" sz="2800" u="sng" dirty="0" smtClean="0">
                <a:solidFill>
                  <a:srgbClr val="003300"/>
                </a:solidFill>
              </a:rPr>
              <a:t>Составить слово из первых слогов данных слов</a:t>
            </a:r>
            <a:endParaRPr lang="ru-RU" sz="2800" u="sng" dirty="0">
              <a:solidFill>
                <a:srgbClr val="0033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42912" y="2285992"/>
          <a:ext cx="8001056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8"/>
                <a:gridCol w="1143008"/>
                <a:gridCol w="1143008"/>
                <a:gridCol w="1143008"/>
                <a:gridCol w="1143008"/>
                <a:gridCol w="1143008"/>
                <a:gridCol w="1143008"/>
              </a:tblGrid>
              <a:tr h="1164907"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К</a:t>
                      </a:r>
                      <a:endParaRPr lang="ru-RU" sz="7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7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Ш</a:t>
                      </a:r>
                      <a:endParaRPr lang="ru-RU" sz="7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7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4907"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Р</a:t>
                      </a:r>
                      <a:endParaRPr lang="ru-RU" sz="7200" b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Е</a:t>
                      </a:r>
                      <a:endParaRPr lang="ru-RU" sz="7200" b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К</a:t>
                      </a:r>
                      <a:endParaRPr lang="ru-RU" sz="7200" b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7200" b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4907"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Т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Р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Е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Л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К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642910" y="2214554"/>
          <a:ext cx="8001056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8"/>
                <a:gridCol w="1143008"/>
                <a:gridCol w="1143008"/>
                <a:gridCol w="1143008"/>
                <a:gridCol w="1143008"/>
                <a:gridCol w="1143008"/>
                <a:gridCol w="1143008"/>
              </a:tblGrid>
              <a:tr h="1164907"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К</a:t>
                      </a:r>
                      <a:endParaRPr lang="ru-RU" sz="7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7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4907"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Р</a:t>
                      </a:r>
                      <a:endParaRPr lang="ru-RU" sz="7200" b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b="1" dirty="0" smtClean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Е</a:t>
                      </a:r>
                      <a:endParaRPr lang="ru-RU" sz="7200" b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b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b="1" dirty="0">
                        <a:solidFill>
                          <a:srgbClr val="FF0000"/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64907"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Т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7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 Black" pitchFamily="34" charset="0"/>
                        </a:rPr>
                        <a:t>А</a:t>
                      </a:r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7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 Black" pitchFamily="34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9" name="Рисунок 8" descr="388373_3722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678" y="2143116"/>
            <a:ext cx="5072098" cy="3804074"/>
          </a:xfrm>
          <a:prstGeom prst="rect">
            <a:avLst/>
          </a:prstGeom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8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0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2571744"/>
            <a:ext cx="74295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b="1" u="sng" dirty="0" smtClean="0">
                <a:solidFill>
                  <a:schemeClr val="bg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МОЛОДЦЫ!!!</a:t>
            </a:r>
            <a:endParaRPr lang="ru-RU" sz="8800" b="1" u="sng" dirty="0">
              <a:solidFill>
                <a:schemeClr val="bg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204657">
            <a:off x="927032" y="2274838"/>
            <a:ext cx="728994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bliqueTopLef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7200" b="1" u="sng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До следующей </a:t>
            </a:r>
          </a:p>
          <a:p>
            <a:pPr algn="ctr"/>
            <a:r>
              <a:rPr lang="ru-RU" sz="7200" b="1" u="sng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встречи!</a:t>
            </a:r>
            <a:endParaRPr lang="ru-RU" sz="7200" b="1" dirty="0">
              <a:ln w="50800"/>
              <a:solidFill>
                <a:schemeClr val="bg1">
                  <a:shade val="5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2E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62E3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900"/>
                            </p:stCondLst>
                            <p:childTnLst>
                              <p:par>
                                <p:cTn id="16" presetID="53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900"/>
                            </p:stCondLst>
                            <p:childTnLst>
                              <p:par>
                                <p:cTn id="2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900"/>
                            </p:stCondLst>
                            <p:childTnLst>
                              <p:par>
                                <p:cTn id="28" presetID="1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4" grpId="1" build="allAtOnce"/>
      <p:bldP spid="5" grpId="0"/>
      <p:bldP spid="5" grpId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0011_slide">
  <a:themeElements>
    <a:clrScheme name="Тема Office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A9CFC0"/>
      </a:lt1>
      <a:dk2>
        <a:srgbClr val="000000"/>
      </a:dk2>
      <a:lt2>
        <a:srgbClr val="A8A8A8"/>
      </a:lt2>
      <a:accent1>
        <a:srgbClr val="596B2E"/>
      </a:accent1>
      <a:accent2>
        <a:srgbClr val="2E386B"/>
      </a:accent2>
      <a:accent3>
        <a:srgbClr val="D1E4DC"/>
      </a:accent3>
      <a:accent4>
        <a:srgbClr val="000000"/>
      </a:accent4>
      <a:accent5>
        <a:srgbClr val="B5BAAD"/>
      </a:accent5>
      <a:accent6>
        <a:srgbClr val="293260"/>
      </a:accent6>
      <a:hlink>
        <a:srgbClr val="2E6B53"/>
      </a:hlink>
      <a:folHlink>
        <a:srgbClr val="2E516B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89C3B"/>
        </a:accent1>
        <a:accent2>
          <a:srgbClr val="4D806B"/>
        </a:accent2>
        <a:accent3>
          <a:srgbClr val="D1E4DC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596B2E"/>
        </a:accent1>
        <a:accent2>
          <a:srgbClr val="2E386B"/>
        </a:accent2>
        <a:accent3>
          <a:srgbClr val="D1E4DC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C5014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A9CFC0"/>
        </a:lt1>
        <a:dk2>
          <a:srgbClr val="000000"/>
        </a:dk2>
        <a:lt2>
          <a:srgbClr val="A8A8A8"/>
        </a:lt2>
        <a:accent1>
          <a:srgbClr val="6B652E"/>
        </a:accent1>
        <a:accent2>
          <a:srgbClr val="2E6B53"/>
        </a:accent2>
        <a:accent3>
          <a:srgbClr val="D1E4DC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89C3B"/>
        </a:accent1>
        <a:accent2>
          <a:srgbClr val="4D806B"/>
        </a:accent2>
        <a:accent3>
          <a:srgbClr val="FFFFFF"/>
        </a:accent3>
        <a:accent4>
          <a:srgbClr val="000000"/>
        </a:accent4>
        <a:accent5>
          <a:srgbClr val="B9CBAF"/>
        </a:accent5>
        <a:accent6>
          <a:srgbClr val="457360"/>
        </a:accent6>
        <a:hlink>
          <a:srgbClr val="436426"/>
        </a:hlink>
        <a:folHlink>
          <a:srgbClr val="26594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596B2E"/>
        </a:accent1>
        <a:accent2>
          <a:srgbClr val="2E386B"/>
        </a:accent2>
        <a:accent3>
          <a:srgbClr val="FFFFFF"/>
        </a:accent3>
        <a:accent4>
          <a:srgbClr val="000000"/>
        </a:accent4>
        <a:accent5>
          <a:srgbClr val="B5BAAD"/>
        </a:accent5>
        <a:accent6>
          <a:srgbClr val="293260"/>
        </a:accent6>
        <a:hlink>
          <a:srgbClr val="2E6B53"/>
        </a:hlink>
        <a:folHlink>
          <a:srgbClr val="2E516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C5014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3AA"/>
        </a:accent5>
        <a:accent6>
          <a:srgbClr val="29604A"/>
        </a:accent6>
        <a:hlink>
          <a:srgbClr val="6B4D2E"/>
        </a:hlink>
        <a:folHlink>
          <a:srgbClr val="6B2E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B652E"/>
        </a:accent1>
        <a:accent2>
          <a:srgbClr val="2E6B53"/>
        </a:accent2>
        <a:accent3>
          <a:srgbClr val="FFFFFF"/>
        </a:accent3>
        <a:accent4>
          <a:srgbClr val="000000"/>
        </a:accent4>
        <a:accent5>
          <a:srgbClr val="BAB8AD"/>
        </a:accent5>
        <a:accent6>
          <a:srgbClr val="29604A"/>
        </a:accent6>
        <a:hlink>
          <a:srgbClr val="6B3D2E"/>
        </a:hlink>
        <a:folHlink>
          <a:srgbClr val="432E6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74TGp_natural_light_ani">
  <a:themeElements>
    <a:clrScheme name="574TGp_natural_light_ani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574TGp_natural_light_a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74TGp_natural_light_ani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74TGp_natural_light_ani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74TGp_natural_light_ani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ind_0011_slide</Template>
  <TotalTime>320</TotalTime>
  <Words>125</Words>
  <Application>Microsoft Office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ind_0011_slide</vt:lpstr>
      <vt:lpstr>1_Default Design</vt:lpstr>
      <vt:lpstr>574TGp_natural_light_ani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Анастасия</cp:lastModifiedBy>
  <cp:revision>31</cp:revision>
  <dcterms:created xsi:type="dcterms:W3CDTF">2010-06-15T06:35:33Z</dcterms:created>
  <dcterms:modified xsi:type="dcterms:W3CDTF">2010-06-15T18:19:01Z</dcterms:modified>
</cp:coreProperties>
</file>