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  <p:sldMasterId id="2147483878" r:id="rId2"/>
    <p:sldMasterId id="2147483890" r:id="rId3"/>
    <p:sldMasterId id="2147483902" r:id="rId4"/>
    <p:sldMasterId id="2147483914" r:id="rId5"/>
    <p:sldMasterId id="2147483998" r:id="rId6"/>
  </p:sldMasterIdLst>
  <p:notesMasterIdLst>
    <p:notesMasterId r:id="rId15"/>
  </p:notesMasterIdLst>
  <p:sldIdLst>
    <p:sldId id="256" r:id="rId7"/>
    <p:sldId id="257" r:id="rId8"/>
    <p:sldId id="261" r:id="rId9"/>
    <p:sldId id="265" r:id="rId10"/>
    <p:sldId id="270" r:id="rId11"/>
    <p:sldId id="264" r:id="rId12"/>
    <p:sldId id="27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793"/>
    <a:srgbClr val="0033CC"/>
    <a:srgbClr val="FFFFCC"/>
    <a:srgbClr val="CC3300"/>
    <a:srgbClr val="33CC33"/>
    <a:srgbClr val="341818"/>
    <a:srgbClr val="006600"/>
    <a:srgbClr val="FDF703"/>
    <a:srgbClr val="6600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7" autoAdjust="0"/>
    <p:restoredTop sz="97002" autoAdjust="0"/>
  </p:normalViewPr>
  <p:slideViewPr>
    <p:cSldViewPr>
      <p:cViewPr>
        <p:scale>
          <a:sx n="70" d="100"/>
          <a:sy n="70" d="100"/>
        </p:scale>
        <p:origin x="-75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ACBDA-C517-418E-99FC-CCAFC15B711B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862C4-8456-4495-970C-1E8D92D86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862C4-8456-4495-970C-1E8D92D86F9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69902-9517-44AB-ABD0-F241A4429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6E1BA-A95D-4ECB-9019-8237ACE0D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BB1DD-04BD-4054-A944-28B4941F3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9093-823D-4109-A67F-297F60064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6CF31-79DD-47B7-8300-383F7684F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12A72-C640-4D0A-82D7-709C3BD28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DB000-CE98-4F2F-A514-2363674A1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E4182-788A-4B97-B2F5-93C287011D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0A621-5E99-4760-AA2B-4345FBC05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0EDE6-63B9-4B48-8C1E-1C5BFD5A5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55A76-6B91-41B4-81A6-5154E8FF5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F4B22-8D5F-4088-A61D-3C4B07E66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17FA4-2531-45F8-9F78-B65390BE0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A96F6-D690-4DC1-8492-920168FCE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28483-A0E5-4A86-9AC1-4211BCE87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5F74E-CDC7-4CAC-B4DF-D31BBD031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A5AB5-A3AD-4D1A-9F91-6D836DD2D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6B046-1033-4E3A-B2A9-7B16C2869F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E322-0DDC-4C04-847A-B790C9804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3555B-6C85-4C15-A0AB-DC4D4753F6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F1329-46E0-465F-A677-64735BC76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8309A-E747-4B81-AF1D-8FAC16881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36BDE-F841-4532-9D96-8331151E9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7B592-5D3A-4B98-A2F2-B9E4D3FD7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319FF-9830-4780-9403-F28F281C1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FA66F-1A82-4507-B0E0-BBA5E5F53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8690-AC5F-4B6F-AE0E-86B034C21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008A6-EAFC-4B33-99F4-F424E155F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8475D-82E2-4E0D-8706-623776A5A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711BA-7537-4D68-AC0C-B3CDBAC04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84ACC-0AC7-4383-933C-2CC670C7ED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3AC55-C08D-4414-A20F-7FD34EEB7F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F7CCA-2D15-42BB-8DF4-824A1B248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88284-6B32-4CDF-AB89-14CD2398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61CB2-9DA6-4931-9582-CDB4B8B95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3BE90-8A2B-4E00-B3E2-57A7F9544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72E37-84AA-4854-81E6-34BB17A80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D87C5-14F1-496C-A80C-6DAC2E7914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CEEE4-3144-440C-80D8-D02C24F50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D9F98-6D89-449E-A6D9-187CEAFE7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292C9-7D07-4D32-AE1C-D7D8C45F0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CABCD-4555-4E92-BA09-73C4348B4D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E1378-F05E-44C8-AA9D-7E793FC97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1CE9D-86B9-4F44-A0DE-2A90955C3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2B8A1-6742-4767-8304-AA0C54B2D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C4D69-69C9-4CBA-BA6C-28B32D0AD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BE66-959B-4C55-90D0-9181BCA535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3607C-6212-48CC-9185-DC22624B0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D563F-011F-4D9A-8D68-E9D489277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5FF99-EB4C-4659-B61E-95B38338B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80089-D68D-4F95-B723-375B04F77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pic>
        <p:nvPicPr>
          <p:cNvPr id="6173" name="Picture 29" descr="EqWorld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2052638" cy="1073150"/>
          </a:xfrm>
          <a:prstGeom prst="rect">
            <a:avLst/>
          </a:prstGeom>
          <a:noFill/>
        </p:spPr>
      </p:pic>
      <p:pic>
        <p:nvPicPr>
          <p:cNvPr id="6174" name="Picture 30" descr="6ac6efb25e0a35d160b484086b39328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57200"/>
            <a:ext cx="400050" cy="400050"/>
          </a:xfrm>
          <a:prstGeom prst="rect">
            <a:avLst/>
          </a:prstGeom>
          <a:noFill/>
        </p:spPr>
      </p:pic>
      <p:sp>
        <p:nvSpPr>
          <p:cNvPr id="6175" name="Freeform 31"/>
          <p:cNvSpPr>
            <a:spLocks/>
          </p:cNvSpPr>
          <p:nvPr/>
        </p:nvSpPr>
        <p:spPr bwMode="gray">
          <a:xfrm>
            <a:off x="0" y="51816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176" name="Picture 32" descr="6ac6efb25e0a35d160b484086b39328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09600"/>
            <a:ext cx="400050" cy="400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5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F4B22-8D5F-4088-A61D-3C4B07E66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36BDE-F841-4532-9D96-8331151E91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88284-6B32-4CDF-AB89-14CD2398FE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887A2-126E-4619-A55D-223FF1D47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2B8A1-6742-4767-8304-AA0C54B2D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887A2-126E-4619-A55D-223FF1D47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D4B33-F4DD-4118-9AD0-DDA45A0D0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7BDC6-AC5A-4952-95FC-D9643F3C7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3D26B-F10D-4817-9AB8-F630C3BC0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6E1BA-A95D-4ECB-9019-8237ACE0D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BB1DD-04BD-4054-A944-28B4941F3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D4B33-F4DD-4118-9AD0-DDA45A0D0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7BDC6-AC5A-4952-95FC-D9643F3C7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3D26B-F10D-4817-9AB8-F630C3BC0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E5622C-9182-4610-8248-D85C921E0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BE6542-AA6B-454C-A3A9-BC7143FFAC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1C75B5-893A-43EF-9D5F-115079192C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D322F8-971D-4647-89CD-C7DFA9D4D0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519E40-0129-4B92-BA38-87EC73B06E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95DC"/>
            </a:gs>
            <a:gs pos="100000">
              <a:srgbClr val="FFFFC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0759753-D00F-46A2-A9D6-6A55FEBA70AF}" type="datetimeFigureOut">
              <a:rPr lang="ru-RU" smtClean="0"/>
              <a:pPr/>
              <a:t>21.07.2010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E5622C-9182-4610-8248-D85C921E0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0" y="5715000"/>
            <a:ext cx="9169400" cy="977900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584" y="586"/>
              </a:cxn>
              <a:cxn ang="0">
                <a:pos x="5768" y="0"/>
              </a:cxn>
              <a:cxn ang="0">
                <a:pos x="5776" y="32"/>
              </a:cxn>
              <a:cxn ang="0">
                <a:pos x="1584" y="598"/>
              </a:cxn>
              <a:cxn ang="0">
                <a:pos x="4" y="92"/>
              </a:cxn>
              <a:cxn ang="0">
                <a:pos x="0" y="58"/>
              </a:cxn>
            </a:cxnLst>
            <a:rect l="0" t="0" r="r" b="b"/>
            <a:pathLst>
              <a:path w="5776" h="616">
                <a:moveTo>
                  <a:pt x="0" y="58"/>
                </a:moveTo>
                <a:cubicBezTo>
                  <a:pt x="116" y="98"/>
                  <a:pt x="606" y="574"/>
                  <a:pt x="1584" y="586"/>
                </a:cubicBezTo>
                <a:cubicBezTo>
                  <a:pt x="2562" y="598"/>
                  <a:pt x="4364" y="324"/>
                  <a:pt x="5768" y="0"/>
                </a:cubicBezTo>
                <a:lnTo>
                  <a:pt x="5776" y="32"/>
                </a:lnTo>
                <a:cubicBezTo>
                  <a:pt x="4336" y="356"/>
                  <a:pt x="2550" y="616"/>
                  <a:pt x="1584" y="598"/>
                </a:cubicBezTo>
                <a:cubicBezTo>
                  <a:pt x="618" y="580"/>
                  <a:pt x="152" y="157"/>
                  <a:pt x="4" y="92"/>
                </a:cubicBezTo>
                <a:lnTo>
                  <a:pt x="0" y="5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5" name="Picture 11" descr="6ac6efb25e0a35d160b484086b39328b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304800"/>
            <a:ext cx="400050" cy="400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428604"/>
            <a:ext cx="885831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Логика</a:t>
            </a:r>
          </a:p>
          <a:p>
            <a:pPr algn="ctr"/>
            <a:r>
              <a:rPr lang="ru-RU" sz="5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для школьников</a:t>
            </a:r>
            <a:endParaRPr lang="ru-RU" sz="54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2786058"/>
            <a:ext cx="4429156" cy="27853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>
                  <a:solidFill>
                    <a:schemeClr val="bg2">
                      <a:lumMod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занятие</a:t>
            </a:r>
            <a:r>
              <a:rPr lang="ru-RU" sz="11500" b="1" cap="all" dirty="0" smtClean="0">
                <a:ln w="0">
                  <a:solidFill>
                    <a:schemeClr val="bg2">
                      <a:lumMod val="2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20</a:t>
            </a:r>
            <a:endParaRPr lang="ru-RU" sz="11500" b="1" cap="all" dirty="0">
              <a:ln w="0">
                <a:solidFill>
                  <a:schemeClr val="bg2">
                    <a:lumMod val="2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Назвать предметы, которые могут быть и узкими, и широкими</a:t>
            </a:r>
            <a:endParaRPr lang="ru-RU" sz="3600" b="1" dirty="0">
              <a:ln w="317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214290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Задание 1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28596" y="2357430"/>
            <a:ext cx="2917809" cy="3737930"/>
            <a:chOff x="500034" y="2500306"/>
            <a:chExt cx="2846371" cy="3595054"/>
          </a:xfrm>
        </p:grpSpPr>
        <p:pic>
          <p:nvPicPr>
            <p:cNvPr id="4" name="Рисунок 3" descr="1215.jpg"/>
            <p:cNvPicPr>
              <a:picLocks noChangeAspect="1"/>
            </p:cNvPicPr>
            <p:nvPr/>
          </p:nvPicPr>
          <p:blipFill>
            <a:blip r:embed="rId2"/>
            <a:srcRect l="8984" r="17773"/>
            <a:stretch>
              <a:fillRect/>
            </a:stretch>
          </p:blipFill>
          <p:spPr>
            <a:xfrm>
              <a:off x="500034" y="2500306"/>
              <a:ext cx="2846371" cy="29146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00034" y="5572140"/>
              <a:ext cx="2786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Узкий мост</a:t>
              </a:r>
              <a:endParaRPr lang="ru-RU" sz="28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000496" y="2214554"/>
            <a:ext cx="4554459" cy="3952244"/>
            <a:chOff x="4143372" y="2428868"/>
            <a:chExt cx="4411583" cy="3737930"/>
          </a:xfrm>
        </p:grpSpPr>
        <p:pic>
          <p:nvPicPr>
            <p:cNvPr id="5" name="Рисунок 4" descr="07034832a5602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3372" y="2428868"/>
              <a:ext cx="4411583" cy="31432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86314" y="5643578"/>
              <a:ext cx="2857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Широкий мост</a:t>
              </a:r>
              <a:endParaRPr lang="ru-RU" sz="2800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0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Задание 2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714356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Чем похожи слова</a:t>
            </a:r>
            <a:endParaRPr lang="ru-RU" sz="4400" b="1" dirty="0">
              <a:ln>
                <a:solidFill>
                  <a:sysClr val="windowText" lastClr="000000"/>
                </a:solidFill>
              </a:ln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3357562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течь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00024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речь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2000240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печь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285852" y="3000372"/>
            <a:ext cx="5929354" cy="3176309"/>
            <a:chOff x="1285852" y="3000372"/>
            <a:chExt cx="5929354" cy="3176309"/>
          </a:xfrm>
        </p:grpSpPr>
        <p:cxnSp>
          <p:nvCxnSpPr>
            <p:cNvPr id="15" name="Прямая со стрелкой 14"/>
            <p:cNvCxnSpPr/>
            <p:nvPr/>
          </p:nvCxnSpPr>
          <p:spPr>
            <a:xfrm rot="16200000" flipH="1">
              <a:off x="1178695" y="3107529"/>
              <a:ext cx="2643206" cy="24288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5400000">
              <a:off x="4857752" y="3286124"/>
              <a:ext cx="2643206" cy="20717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16200000" flipH="1">
              <a:off x="4022087" y="5264797"/>
              <a:ext cx="956952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428992" y="5715016"/>
              <a:ext cx="2286016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C3300"/>
                  </a:solidFill>
                </a:rPr>
                <a:t>женский род</a:t>
              </a:r>
              <a:endParaRPr lang="ru-RU" sz="2400" b="1" dirty="0">
                <a:solidFill>
                  <a:srgbClr val="CC33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4282" y="4786322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1 слог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7884" y="4714884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</a:rPr>
              <a:t>4 буквы</a:t>
            </a:r>
            <a:endParaRPr lang="ru-RU" sz="5400" b="1" dirty="0">
              <a:solidFill>
                <a:srgbClr val="0033CC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928794" y="3000372"/>
            <a:ext cx="5857916" cy="1358910"/>
            <a:chOff x="1928794" y="3000372"/>
            <a:chExt cx="5857916" cy="135891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1928794" y="3000372"/>
              <a:ext cx="178595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000760" y="3071810"/>
              <a:ext cx="178595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857620" y="4357694"/>
              <a:ext cx="178595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0"/>
      <p:bldP spid="8" grpId="1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0"/>
            <a:ext cx="4071966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Задание 3</a:t>
            </a:r>
            <a:endParaRPr lang="ru-RU" sz="4000" b="1" spc="300" dirty="0">
              <a:ln w="1143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00108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b="1" cap="all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Чем отличается треугольник от четырёхугольника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643182"/>
            <a:ext cx="4071966" cy="2286016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42910" y="2500306"/>
            <a:ext cx="3286116" cy="2428892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42910" y="2500306"/>
            <a:ext cx="3286116" cy="2428892"/>
          </a:xfrm>
          <a:prstGeom prst="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2643182"/>
            <a:ext cx="4071966" cy="22860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5000636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 стороны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5000636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4 стороны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2910" y="550070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 угла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86314" y="550070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4 угла</a:t>
            </a:r>
            <a:endParaRPr lang="ru-RU" sz="3200" b="1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857224" y="2714620"/>
            <a:ext cx="2810078" cy="2203466"/>
            <a:chOff x="859261" y="2786058"/>
            <a:chExt cx="2810078" cy="2203466"/>
          </a:xfrm>
        </p:grpSpPr>
        <p:sp>
          <p:nvSpPr>
            <p:cNvPr id="13" name="Арка 12"/>
            <p:cNvSpPr/>
            <p:nvPr/>
          </p:nvSpPr>
          <p:spPr>
            <a:xfrm rot="10800000">
              <a:off x="2071670" y="2786058"/>
              <a:ext cx="428628" cy="142876"/>
            </a:xfrm>
            <a:prstGeom prst="blockArc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Арка 20"/>
            <p:cNvSpPr/>
            <p:nvPr/>
          </p:nvSpPr>
          <p:spPr>
            <a:xfrm rot="17944515">
              <a:off x="3390577" y="4710761"/>
              <a:ext cx="406404" cy="151121"/>
            </a:xfrm>
            <a:prstGeom prst="blockArc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Арка 21"/>
            <p:cNvSpPr/>
            <p:nvPr/>
          </p:nvSpPr>
          <p:spPr>
            <a:xfrm rot="4277416">
              <a:off x="759000" y="4690416"/>
              <a:ext cx="375535" cy="175013"/>
            </a:xfrm>
            <a:prstGeom prst="blockArc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29124" y="2714620"/>
            <a:ext cx="3929090" cy="2143140"/>
            <a:chOff x="4429124" y="2714620"/>
            <a:chExt cx="3929090" cy="2143140"/>
          </a:xfrm>
        </p:grpSpPr>
        <p:sp>
          <p:nvSpPr>
            <p:cNvPr id="34" name="Половина рамки 33"/>
            <p:cNvSpPr/>
            <p:nvPr/>
          </p:nvSpPr>
          <p:spPr>
            <a:xfrm rot="16200000" flipV="1">
              <a:off x="4429124" y="2714620"/>
              <a:ext cx="285752" cy="285752"/>
            </a:xfrm>
            <a:prstGeom prst="halfFrame">
              <a:avLst>
                <a:gd name="adj1" fmla="val 1880"/>
                <a:gd name="adj2" fmla="val 1368"/>
              </a:avLst>
            </a:prstGeom>
            <a:solidFill>
              <a:srgbClr val="FFFF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Половина рамки 34"/>
            <p:cNvSpPr/>
            <p:nvPr/>
          </p:nvSpPr>
          <p:spPr>
            <a:xfrm>
              <a:off x="8072462" y="4572008"/>
              <a:ext cx="285752" cy="285752"/>
            </a:xfrm>
            <a:prstGeom prst="halfFrame">
              <a:avLst>
                <a:gd name="adj1" fmla="val 1880"/>
                <a:gd name="adj2" fmla="val 1368"/>
              </a:avLst>
            </a:prstGeom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Половина рамки 35"/>
            <p:cNvSpPr/>
            <p:nvPr/>
          </p:nvSpPr>
          <p:spPr>
            <a:xfrm rot="10800000" flipV="1">
              <a:off x="4429124" y="4572008"/>
              <a:ext cx="285752" cy="285752"/>
            </a:xfrm>
            <a:prstGeom prst="halfFrame">
              <a:avLst>
                <a:gd name="adj1" fmla="val 1880"/>
                <a:gd name="adj2" fmla="val 1368"/>
              </a:avLst>
            </a:prstGeom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Половина рамки 36"/>
            <p:cNvSpPr/>
            <p:nvPr/>
          </p:nvSpPr>
          <p:spPr>
            <a:xfrm flipV="1">
              <a:off x="8072462" y="2714620"/>
              <a:ext cx="285752" cy="285752"/>
            </a:xfrm>
            <a:prstGeom prst="halfFrame">
              <a:avLst>
                <a:gd name="adj1" fmla="val 1880"/>
                <a:gd name="adj2" fmla="val 1368"/>
              </a:avLst>
            </a:prstGeom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42910" y="592933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3 вершины</a:t>
            </a:r>
            <a:endParaRPr lang="ru-RU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857752" y="592933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4 вершины</a:t>
            </a:r>
            <a:endParaRPr lang="ru-RU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700"/>
                            </p:stCondLst>
                            <p:childTnLst>
                              <p:par>
                                <p:cTn id="48" presetID="45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8" grpId="0"/>
      <p:bldP spid="19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75724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>
                  <a:solidFill>
                    <a:srgbClr val="0033C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Нам полезно без сомненья</a:t>
            </a:r>
          </a:p>
          <a:p>
            <a:r>
              <a:rPr lang="ru-RU" sz="3200" b="1" dirty="0" smtClean="0">
                <a:ln w="1905">
                  <a:solidFill>
                    <a:srgbClr val="0033C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Все, что связано с движеньем.</a:t>
            </a:r>
          </a:p>
          <a:p>
            <a:r>
              <a:rPr lang="ru-RU" sz="3200" b="1" dirty="0" smtClean="0">
                <a:ln w="1905">
                  <a:solidFill>
                    <a:srgbClr val="0033C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Вот, поэтому ребятки</a:t>
            </a:r>
          </a:p>
          <a:p>
            <a:r>
              <a:rPr lang="ru-RU" sz="3200" b="1" dirty="0" smtClean="0">
                <a:ln w="1905">
                  <a:solidFill>
                    <a:srgbClr val="0033C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Будем делать мы зарядку.</a:t>
            </a:r>
            <a:endParaRPr lang="ru-RU" sz="3200" b="1" dirty="0">
              <a:ln w="1905">
                <a:solidFill>
                  <a:srgbClr val="0033CC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 descr="48464139_789_thu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-214338"/>
            <a:ext cx="3000364" cy="3007884"/>
          </a:xfrm>
          <a:prstGeom prst="rect">
            <a:avLst/>
          </a:prstGeom>
        </p:spPr>
      </p:pic>
      <p:pic>
        <p:nvPicPr>
          <p:cNvPr id="14" name="Рисунок 9" descr="bloem2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83353">
            <a:off x="3205736" y="4253767"/>
            <a:ext cx="3582807" cy="238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4" descr="coccinelle_01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48055">
            <a:off x="6731797" y="4554491"/>
            <a:ext cx="20097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7" descr="18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14818"/>
            <a:ext cx="13430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9" descr="40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5143512"/>
            <a:ext cx="21431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1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Задание 4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785794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80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khive" pitchFamily="34" charset="0"/>
              </a:rPr>
              <a:t>Логическая задача</a:t>
            </a:r>
            <a:endParaRPr lang="ru-RU" sz="4400" b="1" dirty="0">
              <a:solidFill>
                <a:srgbClr val="1807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khiv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Коля выше Васи, но ниже Серёжи.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Кто выше: Вася или Серёжа?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42910" y="3357562"/>
            <a:ext cx="2024113" cy="2943219"/>
            <a:chOff x="1071538" y="3500438"/>
            <a:chExt cx="2024113" cy="2943219"/>
          </a:xfrm>
        </p:grpSpPr>
        <p:pic>
          <p:nvPicPr>
            <p:cNvPr id="20" name="Рисунок 19" descr="C03-15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85918" y="3500438"/>
              <a:ext cx="1309733" cy="294321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71538" y="3571876"/>
              <a:ext cx="652679" cy="2500330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pPr algn="ctr"/>
              <a:r>
                <a:rPr lang="ru-RU" sz="2800" b="1" dirty="0" smtClean="0"/>
                <a:t>Коля</a:t>
              </a:r>
              <a:endParaRPr lang="ru-RU" sz="28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000760" y="3357562"/>
            <a:ext cx="1852556" cy="2871782"/>
            <a:chOff x="6572264" y="3286124"/>
            <a:chExt cx="1852556" cy="2871782"/>
          </a:xfrm>
        </p:grpSpPr>
        <p:pic>
          <p:nvPicPr>
            <p:cNvPr id="22" name="Рисунок 21" descr="C09-22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40209" y="3286124"/>
              <a:ext cx="1184611" cy="287178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572264" y="3429000"/>
              <a:ext cx="652679" cy="2500330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pPr algn="ctr"/>
              <a:r>
                <a:rPr lang="ru-RU" sz="2800" b="1" dirty="0" smtClean="0"/>
                <a:t>Вася</a:t>
              </a:r>
              <a:endParaRPr lang="ru-RU" sz="28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286116" y="3286124"/>
            <a:ext cx="2232788" cy="3214710"/>
            <a:chOff x="3857620" y="3214686"/>
            <a:chExt cx="2232788" cy="3214710"/>
          </a:xfrm>
        </p:grpSpPr>
        <p:pic>
          <p:nvPicPr>
            <p:cNvPr id="21" name="Рисунок 20" descr="C03-3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2000" y="3286124"/>
              <a:ext cx="1518408" cy="311468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857620" y="3214686"/>
              <a:ext cx="652679" cy="3214710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pPr algn="ctr"/>
              <a:r>
                <a:rPr lang="ru-RU" sz="2800" b="1" dirty="0" smtClean="0"/>
                <a:t>Серёж</a:t>
              </a:r>
              <a:r>
                <a:rPr lang="ru-RU" sz="2400" b="1" dirty="0" smtClean="0"/>
                <a:t>а</a:t>
              </a:r>
              <a:endParaRPr lang="ru-RU" sz="2400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32562E-8 L 0.30712 8.32562E-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-0.03006 L -0.28976 -0.022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1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Задание 5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357430"/>
          <a:ext cx="3786215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243"/>
                <a:gridCol w="757243"/>
                <a:gridCol w="757243"/>
                <a:gridCol w="757243"/>
                <a:gridCol w="757243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CC3300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6000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CC3300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6000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CC3300"/>
                          </a:solidFill>
                          <a:latin typeface="Arial Black" pitchFamily="34" charset="0"/>
                        </a:rPr>
                        <a:t>Л</a:t>
                      </a:r>
                      <a:endParaRPr lang="ru-RU" sz="6000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CC3300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6000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CC3300"/>
                          </a:solidFill>
                          <a:latin typeface="Arial Black" pitchFamily="34" charset="0"/>
                        </a:rPr>
                        <a:t>С</a:t>
                      </a:r>
                      <a:endParaRPr lang="ru-RU" sz="6000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3571876"/>
          <a:ext cx="4071966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8661"/>
                <a:gridCol w="678661"/>
                <a:gridCol w="678661"/>
                <a:gridCol w="678661"/>
                <a:gridCol w="678661"/>
                <a:gridCol w="678661"/>
              </a:tblGrid>
              <a:tr h="436244"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smtClean="0">
                          <a:solidFill>
                            <a:srgbClr val="CC3300"/>
                          </a:solidFill>
                          <a:latin typeface="Arial Black" pitchFamily="34" charset="0"/>
                        </a:rPr>
                        <a:t>П</a:t>
                      </a:r>
                      <a:endParaRPr lang="ru-RU" sz="6000" b="0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smtClean="0">
                          <a:solidFill>
                            <a:srgbClr val="CC3300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6000" b="0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smtClean="0">
                          <a:solidFill>
                            <a:srgbClr val="CC3300"/>
                          </a:solidFill>
                          <a:latin typeface="Arial Black" pitchFamily="34" charset="0"/>
                        </a:rPr>
                        <a:t>Л</a:t>
                      </a:r>
                      <a:endParaRPr lang="ru-RU" sz="6000" b="0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smtClean="0">
                          <a:solidFill>
                            <a:srgbClr val="CC3300"/>
                          </a:solidFill>
                          <a:latin typeface="Arial Black" pitchFamily="34" charset="0"/>
                        </a:rPr>
                        <a:t>Е</a:t>
                      </a:r>
                      <a:endParaRPr lang="ru-RU" sz="6000" b="0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smtClean="0">
                          <a:solidFill>
                            <a:srgbClr val="CC3300"/>
                          </a:solidFill>
                          <a:latin typeface="Arial Black" pitchFamily="34" charset="0"/>
                        </a:rPr>
                        <a:t>Н</a:t>
                      </a:r>
                      <a:endParaRPr lang="ru-RU" sz="6000" b="0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smtClean="0">
                          <a:solidFill>
                            <a:srgbClr val="CC3300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6000" b="0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4857760"/>
          <a:ext cx="3786215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243"/>
                <a:gridCol w="757243"/>
                <a:gridCol w="757243"/>
                <a:gridCol w="757243"/>
                <a:gridCol w="757243"/>
              </a:tblGrid>
              <a:tr h="436244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CC3300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6000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CC3300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6000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CC3300"/>
                          </a:solidFill>
                          <a:latin typeface="Arial Black" pitchFamily="34" charset="0"/>
                        </a:rPr>
                        <a:t>М</a:t>
                      </a:r>
                      <a:endParaRPr lang="ru-RU" sz="6000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CC3300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6000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CC3300"/>
                          </a:solidFill>
                          <a:latin typeface="Arial Black" pitchFamily="34" charset="0"/>
                        </a:rPr>
                        <a:t>Д</a:t>
                      </a:r>
                      <a:endParaRPr lang="ru-RU" sz="6000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4357686" y="2857496"/>
            <a:ext cx="785818" cy="1588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29124" y="4071942"/>
            <a:ext cx="785818" cy="1588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357686" y="5286388"/>
            <a:ext cx="785818" cy="1588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 hidden="1"/>
          <p:cNvSpPr txBox="1"/>
          <p:nvPr/>
        </p:nvSpPr>
        <p:spPr>
          <a:xfrm>
            <a:off x="0" y="157161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ve6" pitchFamily="34" charset="0"/>
                <a:cs typeface="alve6" pitchFamily="34" charset="0"/>
              </a:rPr>
              <a:t>Зашифрованное слово</a:t>
            </a:r>
            <a:endParaRPr lang="ru-RU" sz="8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ve6" pitchFamily="34" charset="0"/>
              <a:cs typeface="alve6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857232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180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Составить слова, отделив две последние буквы от данных слов</a:t>
            </a:r>
            <a:endParaRPr lang="ru-RU" sz="3600" dirty="0">
              <a:solidFill>
                <a:srgbClr val="1807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357818" y="2357430"/>
          <a:ext cx="2571768" cy="107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6"/>
                <a:gridCol w="857256"/>
                <a:gridCol w="857256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00B050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600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00B050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600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00B050"/>
                          </a:solidFill>
                          <a:latin typeface="Arial Black" pitchFamily="34" charset="0"/>
                        </a:rPr>
                        <a:t>Л</a:t>
                      </a:r>
                      <a:endParaRPr lang="ru-RU" sz="600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214942" y="3500438"/>
          <a:ext cx="3214712" cy="107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678"/>
                <a:gridCol w="803678"/>
                <a:gridCol w="803678"/>
                <a:gridCol w="803678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smtClean="0">
                          <a:solidFill>
                            <a:srgbClr val="00B050"/>
                          </a:solidFill>
                          <a:latin typeface="Arial Black" pitchFamily="34" charset="0"/>
                        </a:rPr>
                        <a:t>П</a:t>
                      </a:r>
                      <a:endParaRPr lang="ru-RU" sz="6000" b="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smtClean="0">
                          <a:solidFill>
                            <a:srgbClr val="00B050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6000" b="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smtClean="0">
                          <a:solidFill>
                            <a:srgbClr val="00B050"/>
                          </a:solidFill>
                          <a:latin typeface="Arial Black" pitchFamily="34" charset="0"/>
                        </a:rPr>
                        <a:t>Л</a:t>
                      </a:r>
                      <a:endParaRPr lang="ru-RU" sz="6000" b="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0" dirty="0" smtClean="0">
                          <a:solidFill>
                            <a:srgbClr val="00B050"/>
                          </a:solidFill>
                          <a:latin typeface="Arial Black" pitchFamily="34" charset="0"/>
                        </a:rPr>
                        <a:t>Е</a:t>
                      </a:r>
                      <a:endParaRPr lang="ru-RU" sz="6000" b="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286380" y="4786322"/>
          <a:ext cx="2714643" cy="107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881"/>
                <a:gridCol w="904881"/>
                <a:gridCol w="904881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00B050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600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00B050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600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solidFill>
                            <a:srgbClr val="00B050"/>
                          </a:solidFill>
                          <a:latin typeface="Arial Black" pitchFamily="34" charset="0"/>
                        </a:rPr>
                        <a:t>М</a:t>
                      </a:r>
                      <a:endParaRPr lang="ru-RU" sz="6000" dirty="0">
                        <a:solidFill>
                          <a:srgbClr val="00B05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945228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47391">
            <a:off x="-35816" y="3561903"/>
            <a:ext cx="1162050" cy="771525"/>
          </a:xfrm>
          <a:prstGeom prst="rect">
            <a:avLst/>
          </a:prstGeom>
        </p:spPr>
      </p:pic>
      <p:pic>
        <p:nvPicPr>
          <p:cNvPr id="6" name="Рисунок 5" descr="7945228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98109">
            <a:off x="7542962" y="1515220"/>
            <a:ext cx="1162050" cy="771525"/>
          </a:xfrm>
          <a:prstGeom prst="rect">
            <a:avLst/>
          </a:prstGeom>
        </p:spPr>
      </p:pic>
      <p:pic>
        <p:nvPicPr>
          <p:cNvPr id="8" name="Рисунок 7" descr="1247232017_191656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0"/>
            <a:ext cx="6572295" cy="6858000"/>
          </a:xfrm>
          <a:prstGeom prst="rect">
            <a:avLst/>
          </a:prstGeom>
        </p:spPr>
      </p:pic>
      <p:pic>
        <p:nvPicPr>
          <p:cNvPr id="7" name="Рисунок 6" descr="7945228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000108"/>
            <a:ext cx="1162050" cy="7715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интеграл с анимацией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3616</TotalTime>
  <Words>138</Words>
  <Application>Microsoft Office PowerPoint</Application>
  <PresentationFormat>Экран (4:3)</PresentationFormat>
  <Paragraphs>65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master</vt:lpstr>
      <vt:lpstr>1_colormaster</vt:lpstr>
      <vt:lpstr>2_colormaster</vt:lpstr>
      <vt:lpstr>3_colormaster</vt:lpstr>
      <vt:lpstr>4_colormaster</vt:lpstr>
      <vt:lpstr>интеграл с анимацией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379</cp:revision>
  <dcterms:created xsi:type="dcterms:W3CDTF">2010-06-16T15:23:34Z</dcterms:created>
  <dcterms:modified xsi:type="dcterms:W3CDTF">2010-07-21T08:42:06Z</dcterms:modified>
</cp:coreProperties>
</file>