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sldIdLst>
    <p:sldId id="256" r:id="rId2"/>
    <p:sldId id="257" r:id="rId3"/>
    <p:sldId id="265" r:id="rId4"/>
    <p:sldId id="264" r:id="rId5"/>
    <p:sldId id="259" r:id="rId6"/>
    <p:sldId id="260" r:id="rId7"/>
    <p:sldId id="258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703"/>
    <a:srgbClr val="CC3300"/>
    <a:srgbClr val="0033CC"/>
    <a:srgbClr val="180793"/>
    <a:srgbClr val="614FE7"/>
    <a:srgbClr val="341818"/>
    <a:srgbClr val="003300"/>
    <a:srgbClr val="006600"/>
    <a:srgbClr val="05B709"/>
    <a:srgbClr val="5E331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6" autoAdjust="0"/>
    <p:restoredTop sz="94709" autoAdjust="0"/>
  </p:normalViewPr>
  <p:slideViewPr>
    <p:cSldViewPr>
      <p:cViewPr varScale="1">
        <p:scale>
          <a:sx n="64" d="100"/>
          <a:sy n="64" d="100"/>
        </p:scale>
        <p:origin x="-486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69902-9517-44AB-ABD0-F241A44298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28.06.2010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6E1BA-A95D-4ECB-9019-8237ACE0D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28.06.2010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7BB1DD-04BD-4054-A944-28B4941F3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28.06.2010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EF4B22-8D5F-4088-A61D-3C4B07E66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28.06.2010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36BDE-F841-4532-9D96-8331151E9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28.06.2010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88284-6B32-4CDF-AB89-14CD2398FE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28.06.2010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2B8A1-6742-4767-8304-AA0C54B2D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28.06.2010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887A2-126E-4619-A55D-223FF1D47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28.06.2010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D4B33-F4DD-4118-9AD0-DDA45A0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28.06.2010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7BDC6-AC5A-4952-95FC-D9643F3C7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28.06.2010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3D26B-F10D-4817-9AB8-F630C3BC0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0759753-D00F-46A2-A9D6-6A55FEBA70AF}" type="datetimeFigureOut">
              <a:rPr lang="ru-RU" smtClean="0"/>
              <a:pPr/>
              <a:t>28.06.2010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E5622C-9182-4610-8248-D85C921E00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ransition spd="med">
    <p:wipe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i="1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i="1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i="1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&#1053;&#1072;&#1089;&#1090;&#1077;&#1085;&#1072;\&#1056;&#1072;&#1073;&#1086;&#1095;&#1080;&#1081;%20&#1089;&#1090;&#1086;&#1083;\&#1052;&#1040;&#1052;&#1048;&#1053;&#1040;%20&#1055;&#1040;&#1055;&#1050;&#1040;\&#1059;&#1087;&#1088;&#1072;&#1078;&#1085;&#1077;&#1085;&#1080;&#1103;%20&#1085;&#1072;%20&#1082;&#1072;&#1078;&#1076;&#1099;&#1081;%20&#1076;&#1077;&#1085;&#1100;%20&#1083;&#1086;&#1075;&#1080;&#1082;&#1072;%20&#1076;&#1083;&#1103;%20&#1084;&#1083;.%20&#1096;&#1082;\&#1074;&#1080;&#1076;&#1077;&#1086;\&#1087;&#1088;&#1086;%20&#1074;&#1086;&#1083;&#1082;&#1072;.wm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4414" y="714356"/>
            <a:ext cx="7215238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60007" dir="5400000" sy="-100000" algn="bl" rotWithShape="0"/>
                </a:effectLst>
              </a:rPr>
              <a:t>Логика 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60007" dir="5400000" sy="-100000" algn="bl" rotWithShape="0"/>
                </a:effectLst>
              </a:rPr>
              <a:t>для школьников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50000" endA="300" endPos="50000" dist="60007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5852" y="3286124"/>
            <a:ext cx="71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u="sng" dirty="0" smtClean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Занятие  8</a:t>
            </a:r>
            <a:endParaRPr lang="ru-RU" sz="9600" u="sng" dirty="0">
              <a:ln w="18415" cmpd="sng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928670"/>
            <a:ext cx="77867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Рассказать о волке как о животном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00364" y="0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n>
                  <a:solidFill>
                    <a:srgbClr val="0033CC"/>
                  </a:solidFill>
                </a:ln>
                <a:solidFill>
                  <a:srgbClr val="614FE7"/>
                </a:solidFill>
              </a:rPr>
              <a:t>Задание 1</a:t>
            </a:r>
            <a:endParaRPr lang="ru-RU" sz="4800" b="1" dirty="0">
              <a:ln>
                <a:solidFill>
                  <a:srgbClr val="0033CC"/>
                </a:solidFill>
              </a:ln>
              <a:solidFill>
                <a:srgbClr val="614FE7"/>
              </a:solidFill>
            </a:endParaRPr>
          </a:p>
        </p:txBody>
      </p:sp>
      <p:pic>
        <p:nvPicPr>
          <p:cNvPr id="10" name="Рисунок 9" descr="8fcc88ccefb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714488"/>
            <a:ext cx="4533900" cy="4762500"/>
          </a:xfrm>
          <a:prstGeom prst="rect">
            <a:avLst/>
          </a:prstGeom>
        </p:spPr>
      </p:pic>
      <p:pic>
        <p:nvPicPr>
          <p:cNvPr id="11" name="Рисунок 10" descr="274618471-fb60b0451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4071942"/>
            <a:ext cx="3762368" cy="238534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42910" y="1533465"/>
            <a:ext cx="828680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Arial Black" pitchFamily="34" charset="0"/>
              </a:rPr>
              <a:t>Волки обитают на Земле уже более миллиона лет. Произошли они от плотоядных хищников, живших 100 миллионов лет назад, а около 20 миллионов лет назад от волка произошли собаки. Оружие волка – это зубы. Их в его пасти целых 42. Впереди торчат 4 острых, кривых 5-ти сантиметровых клыка – по два сверху и снизу. Ими волк может прокусить плотную шкуру жертвы. А хищными, или плотоядными, зубами – так называют коренные зубы всех хищников – взрослый волк разгрызает даже бедренную кость лося. У него сильные мускулистые ноги и размашистая походка, и он может долго бежать рысью со скоростью 9 км/час, а в погоне за оленями и лосями разгоняться до 60 км/час. Обычно волк-самец весит около 50 килограммов, волчица – килограммов на 5 меньше. Их высота в холке – около 75 сантиметров, а длина от носа да кончика хвоста достигает 1,5 – 2 метров.</a:t>
            </a:r>
            <a:endParaRPr lang="ru-RU" sz="2000" dirty="0">
              <a:latin typeface="Arial Black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про волка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71538" y="785794"/>
            <a:ext cx="7334301" cy="5500726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384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857232"/>
            <a:ext cx="77867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Рассказать о зайце как о животном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00364" y="0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n>
                  <a:solidFill>
                    <a:srgbClr val="0033CC"/>
                  </a:solidFill>
                </a:ln>
                <a:solidFill>
                  <a:srgbClr val="614FE7"/>
                </a:solidFill>
              </a:rPr>
              <a:t>Задание 1</a:t>
            </a:r>
            <a:endParaRPr lang="ru-RU" sz="4800" b="1" dirty="0">
              <a:ln>
                <a:solidFill>
                  <a:srgbClr val="0033CC"/>
                </a:solidFill>
              </a:ln>
              <a:solidFill>
                <a:srgbClr val="614FE7"/>
              </a:solidFill>
            </a:endParaRPr>
          </a:p>
        </p:txBody>
      </p:sp>
      <p:pic>
        <p:nvPicPr>
          <p:cNvPr id="7" name="Рисунок 6" descr="0_19366_9d7cbbc5_XL.jpeg"/>
          <p:cNvPicPr>
            <a:picLocks noChangeAspect="1"/>
          </p:cNvPicPr>
          <p:nvPr/>
        </p:nvPicPr>
        <p:blipFill>
          <a:blip r:embed="rId2"/>
          <a:srcRect l="13157" r="5263"/>
          <a:stretch>
            <a:fillRect/>
          </a:stretch>
        </p:blipFill>
        <p:spPr>
          <a:xfrm flipH="1">
            <a:off x="285720" y="2357430"/>
            <a:ext cx="4643470" cy="4268971"/>
          </a:xfrm>
          <a:prstGeom prst="rect">
            <a:avLst/>
          </a:prstGeom>
        </p:spPr>
      </p:pic>
      <p:pic>
        <p:nvPicPr>
          <p:cNvPr id="8" name="Рисунок 7" descr="ph0469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4929190" y="1643050"/>
            <a:ext cx="4000528" cy="50155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00002" y="1595021"/>
            <a:ext cx="864399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Зайцы - живые пружины. Они способны несколько километров кряду галопировать со скоростью 50 километров в час, закладывая немыслимые виражи.</a:t>
            </a:r>
          </a:p>
          <a:p>
            <a:r>
              <a:rPr lang="ru-RU" sz="2400" b="1" dirty="0" smtClean="0"/>
              <a:t>В жару уши зайца сбрасывают в окружающую среду треть метаболического тепла. Благодаря этому его не очень мучает жажда и он спасается от </a:t>
            </a:r>
            <a:r>
              <a:rPr lang="ru-RU" sz="2400" b="1" dirty="0" err="1" smtClean="0"/>
              <a:t>перегева</a:t>
            </a:r>
            <a:r>
              <a:rPr lang="ru-RU" sz="2400" b="1" dirty="0" smtClean="0"/>
              <a:t>.</a:t>
            </a:r>
          </a:p>
          <a:p>
            <a:r>
              <a:rPr lang="ru-RU" sz="2400" b="1" dirty="0" smtClean="0"/>
              <a:t>Обычная беременность у зайцев длится 50 дней. Однако, в Австралии у зайчих вторые роды следуют за первыми через 25-30 дней - они умудряются забеременеть еще не разродившись!</a:t>
            </a:r>
          </a:p>
          <a:p>
            <a:r>
              <a:rPr lang="ru-RU" sz="2400" b="1" dirty="0" smtClean="0"/>
              <a:t>Зубы кролика никогда не перестают расти. Они стираются, когда он грызет еду.</a:t>
            </a:r>
          </a:p>
          <a:p>
            <a:r>
              <a:rPr lang="ru-RU" sz="2400" b="1" dirty="0" smtClean="0"/>
              <a:t>Заяц может достигать скорости бега в 72 км/час, а кролик - только в 56 км/час.</a:t>
            </a:r>
            <a:endParaRPr lang="ru-RU" sz="2400" b="1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4612" y="214290"/>
            <a:ext cx="35719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n>
                  <a:solidFill>
                    <a:srgbClr val="614FE7"/>
                  </a:solidFill>
                </a:ln>
                <a:solidFill>
                  <a:srgbClr val="180793"/>
                </a:solidFill>
              </a:rPr>
              <a:t>Задание 2</a:t>
            </a:r>
            <a:endParaRPr lang="ru-RU" sz="4800" b="1" dirty="0">
              <a:ln>
                <a:solidFill>
                  <a:srgbClr val="614FE7"/>
                </a:solidFill>
              </a:ln>
              <a:solidFill>
                <a:srgbClr val="18079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878" y="1214422"/>
            <a:ext cx="8143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Назвать несколько признаков слова</a:t>
            </a: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71538" y="3571876"/>
            <a:ext cx="18573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0" dirty="0" smtClean="0">
                <a:solidFill>
                  <a:srgbClr val="FF0000"/>
                </a:solidFill>
                <a:latin typeface="Arial Black" pitchFamily="34" charset="0"/>
              </a:rPr>
              <a:t>3</a:t>
            </a:r>
            <a:endParaRPr lang="ru-RU" sz="18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00232" y="2071678"/>
            <a:ext cx="492922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solidFill>
                  <a:schemeClr val="tx2"/>
                </a:solidFill>
                <a:latin typeface="Arial Black" pitchFamily="34" charset="0"/>
              </a:rPr>
              <a:t>НОЖ</a:t>
            </a:r>
            <a:endParaRPr lang="ru-RU" sz="11500" b="1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15074" y="3500438"/>
            <a:ext cx="18573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1</a:t>
            </a:r>
            <a:endParaRPr lang="ru-RU" sz="18000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57290" y="2071678"/>
            <a:ext cx="614366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РАДИО</a:t>
            </a:r>
            <a:endParaRPr lang="ru-RU" sz="11500" b="1" dirty="0">
              <a:ln>
                <a:solidFill>
                  <a:schemeClr val="accent3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71538" y="3571876"/>
            <a:ext cx="18573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0" dirty="0" smtClean="0">
                <a:solidFill>
                  <a:srgbClr val="FF0000"/>
                </a:solidFill>
                <a:latin typeface="Arial Black" pitchFamily="34" charset="0"/>
              </a:rPr>
              <a:t>5</a:t>
            </a:r>
            <a:endParaRPr lang="ru-RU" sz="18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15074" y="3500438"/>
            <a:ext cx="18573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3</a:t>
            </a:r>
            <a:endParaRPr lang="ru-RU" sz="18000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57290" y="2071678"/>
            <a:ext cx="614366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ВИЛКА</a:t>
            </a:r>
            <a:endParaRPr lang="ru-RU" sz="11500" b="1" dirty="0">
              <a:ln>
                <a:solidFill>
                  <a:schemeClr val="accent3">
                    <a:lumMod val="75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71538" y="3571876"/>
            <a:ext cx="18573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0" dirty="0" smtClean="0">
                <a:solidFill>
                  <a:srgbClr val="FF0000"/>
                </a:solidFill>
                <a:latin typeface="Arial Black" pitchFamily="34" charset="0"/>
              </a:rPr>
              <a:t>5</a:t>
            </a:r>
            <a:endParaRPr lang="ru-RU" sz="18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15074" y="3571876"/>
            <a:ext cx="18573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2</a:t>
            </a:r>
            <a:endParaRPr lang="ru-RU" sz="18000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71538" y="5786454"/>
            <a:ext cx="2214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буквы</a:t>
            </a:r>
            <a:endParaRPr lang="ru-RU" sz="48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6143636" y="578645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слоги</a:t>
            </a:r>
            <a:endParaRPr lang="ru-RU" sz="4400" b="1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 build="allAtOnce"/>
      <p:bldP spid="14" grpId="0"/>
      <p:bldP spid="14" grpId="1"/>
      <p:bldP spid="17" grpId="0" build="allAtOnce"/>
      <p:bldP spid="22" grpId="0"/>
      <p:bldP spid="22" grpId="1"/>
      <p:bldP spid="24" grpId="0" build="allAtOnce"/>
      <p:bldP spid="26" grpId="0" build="allAtOnce"/>
      <p:bldP spid="27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4612" y="214290"/>
            <a:ext cx="35719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ln w="3175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Задание </a:t>
            </a:r>
            <a:r>
              <a:rPr lang="ru-RU" sz="4800" dirty="0" smtClean="0">
                <a:ln w="3175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endParaRPr lang="ru-RU" sz="4800" dirty="0">
              <a:ln w="3175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142984"/>
            <a:ext cx="87154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ВЫДЕЛИТЬ  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ДВА  СЛОВА  НАИБОЛЕЕ     	</a:t>
            </a:r>
            <a:r>
              <a:rPr lang="ru-RU" sz="3200" u="sng" dirty="0" smtClean="0">
                <a:solidFill>
                  <a:schemeClr val="tx2">
                    <a:lumMod val="50000"/>
                  </a:schemeClr>
                </a:solidFill>
              </a:rPr>
              <a:t>СУЩЕСТВЕННЫХ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  ДЛЯ СЛОВА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2910" y="491900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ln>
                  <a:solidFill>
                    <a:srgbClr val="FFFF00"/>
                  </a:solidFill>
                </a:ln>
                <a:solidFill>
                  <a:schemeClr val="tx2">
                    <a:lumMod val="50000"/>
                  </a:schemeClr>
                </a:solidFill>
                <a:latin typeface="Dollar" pitchFamily="2" charset="0"/>
              </a:rPr>
              <a:t>Найди</a:t>
            </a:r>
            <a:r>
              <a:rPr lang="ru-RU" sz="4800" b="1" dirty="0" smtClean="0">
                <a:ln>
                  <a:solidFill>
                    <a:srgbClr val="FFFF00"/>
                  </a:solidFill>
                </a:ln>
                <a:solidFill>
                  <a:schemeClr val="tx2">
                    <a:lumMod val="50000"/>
                  </a:schemeClr>
                </a:solidFill>
                <a:latin typeface="Dollar" pitchFamily="2" charset="0"/>
              </a:rPr>
              <a:t> 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Dollar" pitchFamily="2" charset="0"/>
              </a:rPr>
              <a:t> </a:t>
            </a:r>
            <a:r>
              <a:rPr lang="ru-RU" sz="2400" b="1" u="sng" dirty="0" smtClean="0">
                <a:solidFill>
                  <a:srgbClr val="FF0000"/>
                </a:solidFill>
                <a:latin typeface="Dollar" pitchFamily="2" charset="0"/>
              </a:rPr>
              <a:t> </a:t>
            </a:r>
            <a:r>
              <a:rPr lang="ru-RU" sz="4800" b="1" u="sng" dirty="0" smtClean="0">
                <a:ln>
                  <a:solidFill>
                    <a:schemeClr val="accent2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llar" pitchFamily="2" charset="0"/>
              </a:rPr>
              <a:t>существенное</a:t>
            </a:r>
            <a:r>
              <a:rPr lang="ru-RU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llar" pitchFamily="2" charset="0"/>
              </a:rPr>
              <a:t> </a:t>
            </a:r>
            <a:r>
              <a:rPr lang="ru-RU" sz="6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llar" pitchFamily="2" charset="0"/>
              </a:rPr>
              <a:t> </a:t>
            </a:r>
            <a:endParaRPr lang="ru-RU" sz="4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llar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71670" y="2143116"/>
            <a:ext cx="51435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чтение</a:t>
            </a:r>
            <a:endParaRPr lang="ru-RU" sz="8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3643314"/>
            <a:ext cx="32861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spc="300" dirty="0" smtClean="0">
                <a:solidFill>
                  <a:schemeClr val="tx2">
                    <a:lumMod val="75000"/>
                  </a:schemeClr>
                </a:solidFill>
              </a:rPr>
              <a:t>глаза</a:t>
            </a:r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,</a:t>
            </a:r>
            <a:endParaRPr lang="ru-RU" sz="4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14612" y="3643314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тетрадь,</a:t>
            </a:r>
            <a:endParaRPr lang="ru-RU" sz="4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29190" y="3643314"/>
            <a:ext cx="21431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книга,</a:t>
            </a:r>
            <a:endParaRPr lang="ru-RU" sz="4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86578" y="3643314"/>
            <a:ext cx="1714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очки,</a:t>
            </a:r>
            <a:endParaRPr lang="ru-RU" sz="4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71802" y="4357694"/>
            <a:ext cx="34290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карандаш.</a:t>
            </a:r>
            <a:endParaRPr lang="ru-RU" sz="4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69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4612" y="214290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 w="18000">
                  <a:solidFill>
                    <a:schemeClr val="accent6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Задание </a:t>
            </a:r>
            <a:r>
              <a:rPr lang="ru-RU" sz="5400" b="1" dirty="0" smtClean="0">
                <a:ln w="18000">
                  <a:solidFill>
                    <a:schemeClr val="accent6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</a:t>
            </a:r>
            <a:endParaRPr lang="ru-RU" sz="5400" b="1" dirty="0">
              <a:ln w="18000">
                <a:solidFill>
                  <a:schemeClr val="accent6">
                    <a:lumMod val="50000"/>
                  </a:schemeClr>
                </a:solidFill>
                <a:prstDash val="solid"/>
                <a:miter lim="800000"/>
              </a:ln>
              <a:solidFill>
                <a:schemeClr val="accent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40" y="1000108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какой цифры начинается 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число и какой цифрой заканчивается</a:t>
            </a:r>
            <a:endParaRPr lang="ru-RU" sz="40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43174" y="2285992"/>
            <a:ext cx="178595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900" b="1" dirty="0" smtClean="0">
                <a:solidFill>
                  <a:srgbClr val="FF0000"/>
                </a:solidFill>
                <a:latin typeface="Arial Black" pitchFamily="34" charset="0"/>
              </a:rPr>
              <a:t>5</a:t>
            </a:r>
            <a:endParaRPr lang="ru-RU" sz="239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0" y="2357430"/>
            <a:ext cx="178595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900" b="1" dirty="0" smtClean="0">
                <a:solidFill>
                  <a:srgbClr val="FF0000"/>
                </a:solidFill>
                <a:latin typeface="Arial Black" pitchFamily="34" charset="0"/>
              </a:rPr>
              <a:t>6</a:t>
            </a:r>
            <a:endParaRPr lang="ru-RU" sz="239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57422" y="2143116"/>
            <a:ext cx="178595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900" b="1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endParaRPr lang="ru-RU" sz="239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57620" y="2143116"/>
            <a:ext cx="178595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900" b="1" dirty="0" smtClean="0">
                <a:solidFill>
                  <a:srgbClr val="FF0000"/>
                </a:solidFill>
                <a:latin typeface="Arial Black" pitchFamily="34" charset="0"/>
              </a:rPr>
              <a:t>3</a:t>
            </a:r>
            <a:endParaRPr lang="ru-RU" sz="239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15008" y="2143116"/>
            <a:ext cx="178595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900" b="1" dirty="0" smtClean="0">
                <a:solidFill>
                  <a:srgbClr val="FF0000"/>
                </a:solidFill>
                <a:latin typeface="Arial Black" pitchFamily="34" charset="0"/>
              </a:rPr>
              <a:t>9</a:t>
            </a:r>
            <a:endParaRPr lang="ru-RU" sz="239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43174" y="2285992"/>
            <a:ext cx="178595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900" b="1" dirty="0" smtClean="0">
                <a:solidFill>
                  <a:srgbClr val="FF0000"/>
                </a:solidFill>
                <a:latin typeface="Arial Black" pitchFamily="34" charset="0"/>
              </a:rPr>
              <a:t>4</a:t>
            </a:r>
            <a:endParaRPr lang="ru-RU" sz="239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0" y="2357430"/>
            <a:ext cx="178595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900" b="1" dirty="0" smtClean="0">
                <a:solidFill>
                  <a:srgbClr val="FF0000"/>
                </a:solidFill>
                <a:latin typeface="Arial Black" pitchFamily="34" charset="0"/>
              </a:rPr>
              <a:t>2</a:t>
            </a:r>
            <a:endParaRPr lang="ru-RU" sz="239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43174" y="2285992"/>
            <a:ext cx="178595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900" b="1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endParaRPr lang="ru-RU" sz="239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0" y="2357430"/>
            <a:ext cx="178595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900" b="1" dirty="0" smtClean="0">
                <a:solidFill>
                  <a:srgbClr val="FF0000"/>
                </a:solidFill>
                <a:latin typeface="Arial Black" pitchFamily="34" charset="0"/>
              </a:rPr>
              <a:t>7</a:t>
            </a:r>
            <a:endParaRPr lang="ru-RU" sz="239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4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8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Left)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35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3888 -0.0007 L -0.25729 -0.000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46 -0.0007 L 0.16511 -0.0007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" y="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2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Left)">
                                      <p:cBhvr>
                                        <p:cTn id="6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7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6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90" dur="2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Left)">
                                      <p:cBhvr>
                                        <p:cTn id="94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97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9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13" dur="2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17" dur="2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Left)">
                                      <p:cBhvr>
                                        <p:cTn id="121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124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 build="allAtOnce"/>
      <p:bldP spid="11" grpId="1" build="allAtOnce"/>
      <p:bldP spid="18" grpId="0" build="allAtOnce"/>
      <p:bldP spid="18" grpId="1" build="allAtOnce"/>
      <p:bldP spid="19" grpId="0" build="allAtOnce"/>
      <p:bldP spid="19" grpId="1" build="allAtOnce"/>
      <p:bldP spid="21" grpId="0" build="allAtOnce"/>
      <p:bldP spid="22" grpId="0" build="allAtOnce"/>
      <p:bldP spid="22" grpId="1" build="allAtOnce"/>
      <p:bldP spid="17" grpId="0" build="allAtOnce"/>
      <p:bldP spid="17" grpId="1" build="allAtOnce"/>
      <p:bldP spid="20" grpId="0" build="allAtOnce"/>
      <p:bldP spid="20" grpId="1" build="allAtOnce"/>
      <p:bldP spid="25" grpId="0" build="allAtOnce"/>
      <p:bldP spid="25" grpId="1" build="allAtOnce"/>
      <p:bldP spid="32" grpId="0" build="allAtOnce"/>
      <p:bldP spid="32" grpI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50" y="285728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6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Задание 5</a:t>
            </a:r>
            <a:endParaRPr lang="ru-RU" sz="4800" b="1" dirty="0">
              <a:ln w="18000">
                <a:solidFill>
                  <a:schemeClr val="accent6">
                    <a:lumMod val="50000"/>
                  </a:schemeClr>
                </a:solidFill>
                <a:prstDash val="solid"/>
                <a:miter lim="800000"/>
              </a:ln>
              <a:solidFill>
                <a:schemeClr val="accent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71538" y="2714620"/>
          <a:ext cx="292896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2240"/>
                <a:gridCol w="732240"/>
                <a:gridCol w="732240"/>
                <a:gridCol w="732240"/>
              </a:tblGrid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rgbClr val="CC3300"/>
                          </a:solidFill>
                          <a:latin typeface="Arial Black" pitchFamily="34" charset="0"/>
                        </a:rPr>
                        <a:t>К</a:t>
                      </a:r>
                      <a:endParaRPr lang="ru-RU" sz="6000" dirty="0">
                        <a:solidFill>
                          <a:srgbClr val="CC33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rgbClr val="CC3300"/>
                          </a:solidFill>
                          <a:latin typeface="Arial Black" pitchFamily="34" charset="0"/>
                        </a:rPr>
                        <a:t>О</a:t>
                      </a:r>
                      <a:endParaRPr lang="ru-RU" sz="6000" dirty="0">
                        <a:solidFill>
                          <a:srgbClr val="CC33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rgbClr val="CC3300"/>
                          </a:solidFill>
                          <a:latin typeface="Arial Black" pitchFamily="34" charset="0"/>
                        </a:rPr>
                        <a:t>С</a:t>
                      </a:r>
                      <a:endParaRPr lang="ru-RU" sz="6000" dirty="0">
                        <a:solidFill>
                          <a:srgbClr val="CC33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rgbClr val="CC3300"/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6000" dirty="0">
                        <a:solidFill>
                          <a:srgbClr val="CC33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00100" y="3857628"/>
          <a:ext cx="292896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2240"/>
                <a:gridCol w="732240"/>
                <a:gridCol w="732240"/>
                <a:gridCol w="732240"/>
              </a:tblGrid>
              <a:tr h="436244"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rgbClr val="CC3300"/>
                          </a:solidFill>
                          <a:latin typeface="Arial Black" pitchFamily="34" charset="0"/>
                        </a:rPr>
                        <a:t>Л</a:t>
                      </a:r>
                      <a:endParaRPr lang="ru-RU" sz="6000" dirty="0">
                        <a:solidFill>
                          <a:srgbClr val="CC33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rgbClr val="CC3300"/>
                          </a:solidFill>
                          <a:latin typeface="Arial Black" pitchFamily="34" charset="0"/>
                        </a:rPr>
                        <a:t>О</a:t>
                      </a:r>
                      <a:endParaRPr lang="ru-RU" sz="6000" dirty="0">
                        <a:solidFill>
                          <a:srgbClr val="CC33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rgbClr val="CC3300"/>
                          </a:solidFill>
                          <a:latin typeface="Arial Black" pitchFamily="34" charset="0"/>
                        </a:rPr>
                        <a:t>Т</a:t>
                      </a:r>
                      <a:endParaRPr lang="ru-RU" sz="6000" dirty="0">
                        <a:solidFill>
                          <a:srgbClr val="CC33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rgbClr val="CC3300"/>
                          </a:solidFill>
                          <a:latin typeface="Arial Black" pitchFamily="34" charset="0"/>
                        </a:rPr>
                        <a:t>О</a:t>
                      </a:r>
                      <a:endParaRPr lang="ru-RU" sz="6000" dirty="0">
                        <a:solidFill>
                          <a:srgbClr val="CC33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28596" y="5000636"/>
          <a:ext cx="4357716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6286"/>
                <a:gridCol w="726286"/>
                <a:gridCol w="726286"/>
                <a:gridCol w="726286"/>
                <a:gridCol w="726286"/>
                <a:gridCol w="726286"/>
              </a:tblGrid>
              <a:tr h="436244"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rgbClr val="CC3300"/>
                          </a:solidFill>
                          <a:latin typeface="Arial Black" pitchFamily="34" charset="0"/>
                        </a:rPr>
                        <a:t>Б</a:t>
                      </a:r>
                      <a:endParaRPr lang="ru-RU" sz="6000" dirty="0">
                        <a:solidFill>
                          <a:srgbClr val="CC33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rgbClr val="CC3300"/>
                          </a:solidFill>
                          <a:latin typeface="Arial Black" pitchFamily="34" charset="0"/>
                        </a:rPr>
                        <a:t>О</a:t>
                      </a:r>
                      <a:endParaRPr lang="ru-RU" sz="6000" dirty="0">
                        <a:solidFill>
                          <a:srgbClr val="CC33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rgbClr val="CC3300"/>
                          </a:solidFill>
                          <a:latin typeface="Arial Black" pitchFamily="34" charset="0"/>
                        </a:rPr>
                        <a:t>К</a:t>
                      </a:r>
                      <a:endParaRPr lang="ru-RU" sz="6000" dirty="0">
                        <a:solidFill>
                          <a:srgbClr val="CC33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rgbClr val="CC3300"/>
                          </a:solidFill>
                          <a:latin typeface="Arial Black" pitchFamily="34" charset="0"/>
                        </a:rPr>
                        <a:t>С</a:t>
                      </a:r>
                      <a:endParaRPr lang="ru-RU" sz="6000" dirty="0">
                        <a:solidFill>
                          <a:srgbClr val="CC33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rgbClr val="CC3300"/>
                          </a:solidFill>
                          <a:latin typeface="Arial Black" pitchFamily="34" charset="0"/>
                        </a:rPr>
                        <a:t>Ё</a:t>
                      </a:r>
                      <a:endParaRPr lang="ru-RU" sz="6000" dirty="0">
                        <a:solidFill>
                          <a:srgbClr val="CC33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solidFill>
                            <a:srgbClr val="CC3300"/>
                          </a:solidFill>
                          <a:latin typeface="Arial Black" pitchFamily="34" charset="0"/>
                        </a:rPr>
                        <a:t>Р</a:t>
                      </a:r>
                      <a:endParaRPr lang="ru-RU" sz="6000" dirty="0">
                        <a:solidFill>
                          <a:srgbClr val="CC33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4" name="Прямая со стрелкой 13"/>
          <p:cNvCxnSpPr/>
          <p:nvPr/>
        </p:nvCxnSpPr>
        <p:spPr>
          <a:xfrm>
            <a:off x="4214810" y="3143248"/>
            <a:ext cx="785818" cy="1588"/>
          </a:xfrm>
          <a:prstGeom prst="straightConnector1">
            <a:avLst/>
          </a:prstGeom>
          <a:ln w="38100" cmpd="sng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214810" y="4286256"/>
            <a:ext cx="785818" cy="1588"/>
          </a:xfrm>
          <a:prstGeom prst="straightConnector1">
            <a:avLst/>
          </a:prstGeom>
          <a:ln w="38100" cmpd="sng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857752" y="5500702"/>
            <a:ext cx="785818" cy="1588"/>
          </a:xfrm>
          <a:prstGeom prst="straightConnector1">
            <a:avLst/>
          </a:prstGeom>
          <a:ln w="38100" cmpd="sng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 hidden="1"/>
          <p:cNvSpPr txBox="1"/>
          <p:nvPr/>
        </p:nvSpPr>
        <p:spPr>
          <a:xfrm>
            <a:off x="0" y="1571612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ve6" pitchFamily="34" charset="0"/>
                <a:cs typeface="alve6" pitchFamily="34" charset="0"/>
              </a:rPr>
              <a:t>Зашифрованное слово</a:t>
            </a:r>
            <a:endParaRPr lang="ru-RU" sz="8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ve6" pitchFamily="34" charset="0"/>
              <a:cs typeface="alve6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7158" y="1000108"/>
            <a:ext cx="87868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4000" dirty="0" smtClean="0">
                <a:solidFill>
                  <a:srgbClr val="1807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Составить </a:t>
            </a:r>
            <a:r>
              <a:rPr lang="ru-RU" sz="4000" dirty="0" smtClean="0">
                <a:solidFill>
                  <a:srgbClr val="1807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слово из первых слогов данных слов</a:t>
            </a:r>
            <a:endParaRPr lang="ru-RU" sz="4000" dirty="0">
              <a:solidFill>
                <a:srgbClr val="1807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5286380" y="2714620"/>
          <a:ext cx="1809762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4881"/>
                <a:gridCol w="904881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ru-RU" sz="6600" dirty="0" smtClean="0">
                          <a:solidFill>
                            <a:srgbClr val="FDF703"/>
                          </a:solidFill>
                          <a:latin typeface="Arial Black" pitchFamily="34" charset="0"/>
                        </a:rPr>
                        <a:t>К</a:t>
                      </a:r>
                      <a:endParaRPr lang="ru-RU" sz="6600" dirty="0">
                        <a:solidFill>
                          <a:srgbClr val="FDF703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dirty="0" smtClean="0">
                          <a:solidFill>
                            <a:srgbClr val="FDF703"/>
                          </a:solidFill>
                          <a:latin typeface="Arial Black" pitchFamily="34" charset="0"/>
                        </a:rPr>
                        <a:t>О</a:t>
                      </a:r>
                      <a:endParaRPr lang="ru-RU" sz="6600" dirty="0">
                        <a:solidFill>
                          <a:srgbClr val="FDF703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5286380" y="3857628"/>
          <a:ext cx="1809762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4881"/>
                <a:gridCol w="904881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ru-RU" sz="6600" dirty="0" smtClean="0">
                          <a:solidFill>
                            <a:srgbClr val="FDF703"/>
                          </a:solidFill>
                          <a:latin typeface="Arial Black" pitchFamily="34" charset="0"/>
                        </a:rPr>
                        <a:t>Л</a:t>
                      </a:r>
                      <a:endParaRPr lang="ru-RU" sz="6600" dirty="0">
                        <a:solidFill>
                          <a:srgbClr val="FDF703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dirty="0" smtClean="0">
                          <a:solidFill>
                            <a:srgbClr val="FDF703"/>
                          </a:solidFill>
                          <a:latin typeface="Arial Black" pitchFamily="34" charset="0"/>
                        </a:rPr>
                        <a:t>О</a:t>
                      </a:r>
                      <a:endParaRPr lang="ru-RU" sz="6600" dirty="0">
                        <a:solidFill>
                          <a:srgbClr val="FDF703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5715008" y="5000636"/>
          <a:ext cx="2714643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4881"/>
                <a:gridCol w="904881"/>
                <a:gridCol w="904881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ru-RU" sz="6600" dirty="0" smtClean="0">
                          <a:solidFill>
                            <a:srgbClr val="FDF703"/>
                          </a:solidFill>
                          <a:latin typeface="Arial Black" pitchFamily="34" charset="0"/>
                        </a:rPr>
                        <a:t>Б</a:t>
                      </a:r>
                      <a:endParaRPr lang="ru-RU" sz="6600" dirty="0">
                        <a:solidFill>
                          <a:srgbClr val="FDF703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dirty="0" smtClean="0">
                          <a:solidFill>
                            <a:srgbClr val="FDF703"/>
                          </a:solidFill>
                          <a:latin typeface="Arial Black" pitchFamily="34" charset="0"/>
                        </a:rPr>
                        <a:t>О</a:t>
                      </a:r>
                      <a:endParaRPr lang="ru-RU" sz="6600" dirty="0">
                        <a:solidFill>
                          <a:srgbClr val="FDF703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dirty="0" smtClean="0">
                          <a:solidFill>
                            <a:srgbClr val="FDF703"/>
                          </a:solidFill>
                          <a:latin typeface="Arial Black" pitchFamily="34" charset="0"/>
                        </a:rPr>
                        <a:t>К</a:t>
                      </a:r>
                      <a:endParaRPr lang="ru-RU" sz="6600" dirty="0">
                        <a:solidFill>
                          <a:srgbClr val="FDF703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18" name="Рисунок 17" descr="304693249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92" y="2643182"/>
            <a:ext cx="1939650" cy="2000264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2520461_31297098666c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1785926"/>
            <a:ext cx="5835176" cy="485778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 rot="19808228">
            <a:off x="180770" y="647355"/>
            <a:ext cx="4916282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24500" cmpd="dbl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DF703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Спасибо</a:t>
            </a:r>
          </a:p>
          <a:p>
            <a:pPr algn="ctr"/>
            <a:r>
              <a:rPr lang="ru-RU" sz="6000" b="1" cap="none" spc="0" dirty="0" smtClean="0">
                <a:ln w="24500" cmpd="dbl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DF703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за отличную </a:t>
            </a:r>
          </a:p>
          <a:p>
            <a:pPr algn="ctr"/>
            <a:r>
              <a:rPr lang="ru-RU" sz="6000" b="1" cap="none" spc="0" dirty="0" smtClean="0">
                <a:ln w="24500" cmpd="dbl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DF703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работу!</a:t>
            </a:r>
            <a:endParaRPr lang="ru-RU" sz="6000" b="1" cap="none" spc="0" dirty="0">
              <a:ln w="24500" cmpd="dbl">
                <a:solidFill>
                  <a:srgbClr val="C00000"/>
                </a:solidFill>
                <a:prstDash val="solid"/>
                <a:miter lim="800000"/>
              </a:ln>
              <a:solidFill>
                <a:srgbClr val="FDF703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/>
    <p:sndAc>
      <p:stSnd loop="1"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олубой с кадратиками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1547</TotalTime>
  <Words>386</Words>
  <Application>Microsoft Office PowerPoint</Application>
  <PresentationFormat>Экран (4:3)</PresentationFormat>
  <Paragraphs>74</Paragraphs>
  <Slides>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голубой с кадратиками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Анастасия</dc:creator>
  <cp:lastModifiedBy>Анастасия</cp:lastModifiedBy>
  <cp:revision>162</cp:revision>
  <dcterms:created xsi:type="dcterms:W3CDTF">2010-06-16T15:23:34Z</dcterms:created>
  <dcterms:modified xsi:type="dcterms:W3CDTF">2010-06-28T17:12:36Z</dcterms:modified>
</cp:coreProperties>
</file>